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3" r:id="rId9"/>
    <p:sldId id="264" r:id="rId10"/>
    <p:sldId id="266" r:id="rId11"/>
    <p:sldId id="267" r:id="rId12"/>
    <p:sldId id="271" r:id="rId13"/>
    <p:sldId id="268" r:id="rId14"/>
    <p:sldId id="262" r:id="rId15"/>
    <p:sldId id="272" r:id="rId16"/>
    <p:sldId id="273" r:id="rId17"/>
    <p:sldId id="274" r:id="rId18"/>
    <p:sldId id="270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2;&#1086;&#1083;&#1086;&#1082;&#1086;&#1083;&#1100;&#1095;&#1080;&#1082;-&#1076;&#1089;.&#1083;&#1077;&#1085;&#1089;&#1082;-&#1086;&#1073;&#1088;.&#1088;&#1092;/wp-content/uploads/2017/12/Udostoverenie-o-PK-2023-g.-Aktion-SHohtina-E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&#1082;&#1086;&#1083;&#1086;&#1082;&#1086;&#1083;&#1100;&#1095;&#1080;&#1082;-&#1076;&#1089;.&#1083;&#1077;&#1085;&#1089;&#1082;-&#1086;&#1073;&#1088;.&#1088;&#1092;/wp-content/uploads/2017/12/Kursy-YAkutsk-Donskogo.png" TargetMode="External"/><Relationship Id="rId4" Type="http://schemas.openxmlformats.org/officeDocument/2006/relationships/hyperlink" Target="https://&#1082;&#1086;&#1083;&#1086;&#1082;&#1086;&#1083;&#1100;&#1095;&#1080;&#1082;-&#1076;&#1089;.&#1083;&#1077;&#1085;&#1089;&#1082;-&#1086;&#1073;&#1088;.&#1088;&#1092;/wp-content/uploads/2017/12/Sertifikat-SHohtina-E.P.-Haryshal-.p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200800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казенное дошкольное образовательное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«Центр развития ребенка - детский сад «Колокольчик» п. Витим»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«Ленский район» п. Витим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9552" y="1839504"/>
            <a:ext cx="8147248" cy="42866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Портфолио 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</a:t>
            </a:r>
          </a:p>
          <a:p>
            <a:pPr marL="0" indent="0" algn="ctr">
              <a:buNone/>
            </a:pPr>
            <a:endParaRPr lang="ru-RU" sz="4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Шохтина</a:t>
            </a:r>
            <a:endParaRPr lang="ru-RU" b="1" dirty="0" smtClean="0">
              <a:solidFill>
                <a:srgbClr val="7030A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Евгения Петровна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Documents and Settings\Марина Васильевна\Local Settings\Temp\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" y="0"/>
            <a:ext cx="1998082" cy="183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75856" y="5805264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Витим,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14" y="188639"/>
            <a:ext cx="8942074" cy="6575039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План образовательных занятий логопеда для детей подготовительной группы (6-7 лет)</a:t>
            </a:r>
            <a: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  <a:t/>
            </a:r>
            <a:b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7030A0"/>
                </a:solidFill>
                <a:latin typeface="Georgia" panose="02040502050405020303" pitchFamily="18" charset="0"/>
                <a:ea typeface="Calibri"/>
                <a:cs typeface="Times New Roman"/>
              </a:rPr>
              <a:t>Цель:</a:t>
            </a:r>
            <a: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  <a:t> Подготовить ребёнка к школе, развить правильную речь, расширить словарный запас, научить грамотно выражать мысли и следить за правилами родного языка</a:t>
            </a:r>
            <a:b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7030A0"/>
                </a:solidFill>
                <a:latin typeface="Georgia" panose="02040502050405020303" pitchFamily="18" charset="0"/>
                <a:ea typeface="Calibri"/>
                <a:cs typeface="Times New Roman"/>
              </a:rPr>
              <a:t>Тема занятия:</a:t>
            </a:r>
            <a:r>
              <a:rPr lang="ru-RU" sz="1800" dirty="0">
                <a:solidFill>
                  <a:srgbClr val="7030A0"/>
                </a:solidFill>
                <a:latin typeface="Georgia" panose="02040502050405020303" pitchFamily="18" charset="0"/>
                <a:ea typeface="Calibri"/>
                <a:cs typeface="Times New Roman"/>
              </a:rPr>
              <a:t> </a:t>
            </a:r>
            <a: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  <a:t>Закрепление звуков</a:t>
            </a:r>
            <a:b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  <a:t>1 Развитие правильного дыхания Упражнения на дыхание диафрагмой, развитие длительности выдоха и плавности вдоха-выдоха.</a:t>
            </a:r>
            <a:b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  <a:t>2 Артикуляция звука Ш Игры и задания на постановку звука Ш ("ш-ш-шипит змея"), автоматизация в словах и предложениях.</a:t>
            </a:r>
            <a:b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  <a:t>3 Дифференциация близких звуков (С-Ш) Игра-путаница, работа с картинками, сравнение артикуляции, подбор пар слов с этими звуками.</a:t>
            </a:r>
            <a:b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  <a:t>4 Автоматизация звуков Р-Л Работа над чистотой произношения сложных звуков Р и Л, игровые приёмы автоматизации в слогах и словах.</a:t>
            </a:r>
            <a:b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  <a:t>5 Чтение коротких рассказов Чтение вместе с ребёнком коротких рассказов, обсуждение содержания, формирование навыка пересказа текста.</a:t>
            </a:r>
            <a:b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  <a:t>6 Составление рассказа по картине По серии картинок составляем небольшой сюжет, работаем над развитием связной речи и последовательностью изложения.</a:t>
            </a:r>
            <a:b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  <a:t>7 Закрепление предлогов Специальные игры и упражнения на использование пространственных предлогов («над», «под», «около»).</a:t>
            </a:r>
            <a:b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  <a:t>8 Грамматическое согласование слов Практические задания на согласование существительных с прилагательными и глаголами в роде, числе и падеже.</a:t>
            </a:r>
            <a:b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  <a:t>9 Заучивание стихотворений Повторение небольших детских стихотворений, развивающих чувство ритма и рифму.</a:t>
            </a:r>
            <a:b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1800" dirty="0">
                <a:latin typeface="Georgia" panose="02040502050405020303" pitchFamily="18" charset="0"/>
                <a:ea typeface="Calibri"/>
                <a:cs typeface="Times New Roman"/>
              </a:rPr>
              <a:t>10 Постановка ударения Работа с ритмом речи, понимание важности правильной постановки ударения в словах.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7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552728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Разработанные дидактические и методические пособия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Дыхательная гимнастика: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«Горячий чай»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«Кастрюля закипает»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«Сдуй бабочку с цветка»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«Сдуй гусеницу с яблока»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для развития мелкой моторики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рук: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«Весёлые прицепки»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Мозайки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«Пуговицы, пуговки» </a:t>
            </a:r>
          </a:p>
          <a:p>
            <a:pPr algn="l"/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Раздаточный </a:t>
            </a:r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материал: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 Карточки с заданиями, рабочие тетради, бланки тестов, анкеты.</a:t>
            </a:r>
          </a:p>
          <a:p>
            <a:pPr algn="l"/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Наглядные пособия: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 Плакаты, таблицы, схемы, графики, </a:t>
            </a:r>
            <a:r>
              <a:rPr lang="ru-RU" sz="1600" dirty="0" err="1">
                <a:solidFill>
                  <a:srgbClr val="7030A0"/>
                </a:solidFill>
                <a:latin typeface="Georgia" panose="02040502050405020303" pitchFamily="18" charset="0"/>
              </a:rPr>
              <a:t>инфографика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.</a:t>
            </a:r>
          </a:p>
          <a:p>
            <a:pPr algn="l"/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Игровые материалы: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 Дидактические, познавательные и настольные игры.</a:t>
            </a:r>
          </a:p>
          <a:p>
            <a:pPr algn="l"/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Мультимедиа: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 Учебные презентации,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видео-уроки.</a:t>
            </a:r>
            <a:endParaRPr lang="ru-RU" sz="16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l"/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Методические рекомендации: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 Пособия по изучению отдельных тем, методики организации занятий.</a:t>
            </a:r>
          </a:p>
          <a:p>
            <a:pPr algn="l"/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Методические разработки: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 Конспекты, планы-сценарии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занятий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, описания педагогического опыта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.</a:t>
            </a:r>
            <a:endParaRPr lang="ru-RU" sz="16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-8236674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Georgia" panose="02040502050405020303" pitchFamily="18" charset="0"/>
            </a:endParaRPr>
          </a:p>
          <a:p>
            <a:endParaRPr lang="ru-RU" sz="1400" dirty="0">
              <a:latin typeface="Georgia" panose="02040502050405020303" pitchFamily="18" charset="0"/>
            </a:endParaRPr>
          </a:p>
          <a:p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1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856984" cy="655272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Georgia" panose="02040502050405020303" pitchFamily="18" charset="0"/>
              </a:rPr>
              <a:t>Самоотчет о результатах работы за учебный год</a:t>
            </a:r>
          </a:p>
          <a:p>
            <a:pPr algn="l"/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Хочется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поделиться результатами моей работы за этот учебный год. За это время я активно трудился с ребятами, помогая им преодолеть разные трудности речи.</a:t>
            </a:r>
          </a:p>
          <a:p>
            <a:pPr algn="l"/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Что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мы сделали вместе?</a:t>
            </a:r>
          </a:p>
          <a:p>
            <a:pPr algn="l"/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-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Провел индивидуальные занятия с каждым ребенком, работал над </a:t>
            </a:r>
            <a:r>
              <a:rPr lang="ru-RU" sz="1600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вукопроизношением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, развитием речи и артикуляционной гимнастикой.</a:t>
            </a:r>
          </a:p>
          <a:p>
            <a:pPr algn="l"/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- Участвовал в совместных занятиях с учителями и психологами, помогал детям лучше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заниматься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и общаться друг с другом.</a:t>
            </a:r>
          </a:p>
          <a:p>
            <a:pPr algn="l"/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- Готовил консультации для родителей, давал советы, как дома заниматься речью ребенка.</a:t>
            </a:r>
          </a:p>
          <a:p>
            <a:pPr algn="l"/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Каких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успехов достигли наши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дети?</a:t>
            </a:r>
            <a:endParaRPr lang="ru-RU" sz="16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l"/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-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Многие ребята теперь правильно произносят звуки, раньше казавшиеся сложными.</a:t>
            </a:r>
          </a:p>
          <a:p>
            <a:pPr algn="l"/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- Дети стали активнее говорить, строить полные предложения и выражать мысли ясно.</a:t>
            </a: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Родители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отмечают улучшение поведения и самооценки своих малышей благодаря нашим совместным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усилиям.</a:t>
            </a:r>
          </a:p>
          <a:p>
            <a:pPr marL="285750" indent="-285750" algn="l">
              <a:buFontTx/>
              <a:buChar char="-"/>
            </a:pP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Трудности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и планы на будущее</a:t>
            </a:r>
          </a:p>
          <a:p>
            <a:pPr algn="l"/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Иногда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было непросто, особенно с теми детьми, чьи проблемы сложнее решались. Но каждая маленькая победа приносит радость и желание двигаться дальше.</a:t>
            </a:r>
          </a:p>
          <a:p>
            <a:pPr algn="l"/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Поэтому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на будущий год планирую продолжать развивать свои умения, изучать новые методы работы, чтобы помогать ребятам еще эффективнее справляться с любыми трудностями.</a:t>
            </a:r>
          </a:p>
          <a:p>
            <a:endParaRPr lang="ru-RU" sz="16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-8236674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Georgia" panose="02040502050405020303" pitchFamily="18" charset="0"/>
            </a:endParaRPr>
          </a:p>
          <a:p>
            <a:endParaRPr lang="ru-RU" sz="1400" dirty="0">
              <a:latin typeface="Georgia" panose="02040502050405020303" pitchFamily="18" charset="0"/>
            </a:endParaRPr>
          </a:p>
          <a:p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856984" cy="655272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Перечень </a:t>
            </a:r>
            <a:r>
              <a:rPr lang="ru-RU" sz="1600" b="1" dirty="0">
                <a:solidFill>
                  <a:srgbClr val="0070C0"/>
                </a:solidFill>
                <a:latin typeface="Georgia" panose="02040502050405020303" pitchFamily="18" charset="0"/>
              </a:rPr>
              <a:t>разных форм работы с детьми, родителями, коллегами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Формы </a:t>
            </a:r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работы с детьми:</a:t>
            </a:r>
          </a:p>
          <a:p>
            <a:pPr algn="l"/>
            <a:r>
              <a:rPr lang="ru-RU" sz="1600" dirty="0" smtClean="0">
                <a:latin typeface="Georgia" panose="02040502050405020303" pitchFamily="18" charset="0"/>
              </a:rPr>
              <a:t>- Индивидуальные </a:t>
            </a:r>
            <a:r>
              <a:rPr lang="ru-RU" sz="1600" dirty="0">
                <a:latin typeface="Georgia" panose="02040502050405020303" pitchFamily="18" charset="0"/>
              </a:rPr>
              <a:t>занятия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algn="l"/>
            <a:r>
              <a:rPr lang="ru-RU" sz="1600" dirty="0" smtClean="0">
                <a:latin typeface="Georgia" panose="02040502050405020303" pitchFamily="18" charset="0"/>
              </a:rPr>
              <a:t>- </a:t>
            </a:r>
            <a:r>
              <a:rPr lang="ru-RU" sz="1600" dirty="0">
                <a:latin typeface="Georgia" panose="02040502050405020303" pitchFamily="18" charset="0"/>
              </a:rPr>
              <a:t>Групповые занятия (совместные игры и упражнения)</a:t>
            </a:r>
          </a:p>
          <a:p>
            <a:pPr algn="l"/>
            <a:r>
              <a:rPr lang="ru-RU" sz="1600" dirty="0" smtClean="0">
                <a:latin typeface="Georgia" panose="02040502050405020303" pitchFamily="18" charset="0"/>
              </a:rPr>
              <a:t>- Консультации </a:t>
            </a:r>
            <a:r>
              <a:rPr lang="ru-RU" sz="1600" dirty="0">
                <a:latin typeface="Georgia" panose="02040502050405020303" pitchFamily="18" charset="0"/>
              </a:rPr>
              <a:t>и беседы </a:t>
            </a:r>
          </a:p>
          <a:p>
            <a:pPr algn="l"/>
            <a:r>
              <a:rPr lang="ru-RU" sz="1600" dirty="0" smtClean="0">
                <a:latin typeface="Georgia" panose="02040502050405020303" pitchFamily="18" charset="0"/>
              </a:rPr>
              <a:t>- </a:t>
            </a:r>
            <a:r>
              <a:rPr lang="ru-RU" sz="1600" dirty="0">
                <a:latin typeface="Georgia" panose="02040502050405020303" pitchFamily="18" charset="0"/>
              </a:rPr>
              <a:t>Игровая терапия (игры, развивающие речь, мышление, поведение)</a:t>
            </a:r>
          </a:p>
          <a:p>
            <a:pPr algn="l"/>
            <a:r>
              <a:rPr lang="ru-RU" sz="1600" dirty="0">
                <a:latin typeface="Georgia" panose="02040502050405020303" pitchFamily="18" charset="0"/>
              </a:rPr>
              <a:t>- Арт-терапия (рисование, лепка, творчество)</a:t>
            </a:r>
          </a:p>
          <a:p>
            <a:pPr algn="l"/>
            <a:r>
              <a:rPr lang="ru-RU" sz="1600" dirty="0">
                <a:latin typeface="Georgia" panose="02040502050405020303" pitchFamily="18" charset="0"/>
              </a:rPr>
              <a:t>- Физкультминутки и подвижные игры</a:t>
            </a:r>
          </a:p>
          <a:p>
            <a:pPr algn="l"/>
            <a:r>
              <a:rPr lang="ru-RU" sz="1600" dirty="0">
                <a:latin typeface="Georgia" panose="02040502050405020303" pitchFamily="18" charset="0"/>
              </a:rPr>
              <a:t>- Занятия музыкой и песнями</a:t>
            </a:r>
          </a:p>
          <a:p>
            <a:pPr algn="l"/>
            <a:r>
              <a:rPr lang="ru-RU" sz="1600" dirty="0" smtClean="0">
                <a:latin typeface="Georgia" panose="02040502050405020303" pitchFamily="18" charset="0"/>
              </a:rPr>
              <a:t>- Театральные </a:t>
            </a:r>
            <a:r>
              <a:rPr lang="ru-RU" sz="1600" dirty="0">
                <a:latin typeface="Georgia" panose="02040502050405020303" pitchFamily="18" charset="0"/>
              </a:rPr>
              <a:t>постановки и </a:t>
            </a:r>
            <a:r>
              <a:rPr lang="ru-RU" sz="1600" dirty="0" smtClean="0">
                <a:latin typeface="Georgia" panose="02040502050405020303" pitchFamily="18" charset="0"/>
              </a:rPr>
              <a:t>сценки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Формы </a:t>
            </a:r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работы с родителями:</a:t>
            </a:r>
          </a:p>
          <a:p>
            <a:pPr algn="l"/>
            <a:r>
              <a:rPr lang="ru-RU" sz="1600" dirty="0" smtClean="0">
                <a:latin typeface="Georgia" panose="02040502050405020303" pitchFamily="18" charset="0"/>
              </a:rPr>
              <a:t>- </a:t>
            </a:r>
            <a:r>
              <a:rPr lang="ru-RU" sz="1600" dirty="0">
                <a:latin typeface="Georgia" panose="02040502050405020303" pitchFamily="18" charset="0"/>
              </a:rPr>
              <a:t>Регулярные встречи и собрания</a:t>
            </a:r>
          </a:p>
          <a:p>
            <a:pPr algn="l"/>
            <a:r>
              <a:rPr lang="ru-RU" sz="1600" dirty="0">
                <a:latin typeface="Georgia" panose="02040502050405020303" pitchFamily="18" charset="0"/>
              </a:rPr>
              <a:t>- Телефонные звонки и сообщения</a:t>
            </a:r>
          </a:p>
          <a:p>
            <a:pPr algn="l"/>
            <a:r>
              <a:rPr lang="ru-RU" sz="1600" dirty="0">
                <a:latin typeface="Georgia" panose="02040502050405020303" pitchFamily="18" charset="0"/>
              </a:rPr>
              <a:t>- Онлайн-консультации (через </a:t>
            </a:r>
            <a:r>
              <a:rPr lang="ru-RU" sz="1600" dirty="0" err="1">
                <a:latin typeface="Georgia" panose="02040502050405020303" pitchFamily="18" charset="0"/>
              </a:rPr>
              <a:t>соцсети</a:t>
            </a:r>
            <a:r>
              <a:rPr lang="ru-RU" sz="1600" dirty="0">
                <a:latin typeface="Georgia" panose="02040502050405020303" pitchFamily="18" charset="0"/>
              </a:rPr>
              <a:t> или мессенджеры)</a:t>
            </a:r>
          </a:p>
          <a:p>
            <a:pPr algn="l"/>
            <a:r>
              <a:rPr lang="ru-RU" sz="1600" dirty="0" smtClean="0">
                <a:latin typeface="Georgia" panose="02040502050405020303" pitchFamily="18" charset="0"/>
              </a:rPr>
              <a:t>- </a:t>
            </a:r>
            <a:r>
              <a:rPr lang="ru-RU" sz="1600" dirty="0">
                <a:latin typeface="Georgia" panose="02040502050405020303" pitchFamily="18" charset="0"/>
              </a:rPr>
              <a:t>Совместные праздники и мероприятия (создаем дружную атмосферу)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Формы </a:t>
            </a:r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работы с коллегами:</a:t>
            </a:r>
          </a:p>
          <a:p>
            <a:pPr algn="l"/>
            <a:r>
              <a:rPr lang="ru-RU" sz="1600" dirty="0" smtClean="0">
                <a:latin typeface="Georgia" panose="02040502050405020303" pitchFamily="18" charset="0"/>
              </a:rPr>
              <a:t>- </a:t>
            </a:r>
            <a:r>
              <a:rPr lang="ru-RU" sz="1600" dirty="0">
                <a:latin typeface="Georgia" panose="02040502050405020303" pitchFamily="18" charset="0"/>
              </a:rPr>
              <a:t>Педагогические совещания и обсуждения</a:t>
            </a:r>
          </a:p>
          <a:p>
            <a:pPr algn="l"/>
            <a:r>
              <a:rPr lang="ru-RU" sz="1600" dirty="0" smtClean="0">
                <a:latin typeface="Georgia" panose="02040502050405020303" pitchFamily="18" charset="0"/>
              </a:rPr>
              <a:t>- </a:t>
            </a:r>
            <a:r>
              <a:rPr lang="ru-RU" sz="1600" dirty="0">
                <a:latin typeface="Georgia" panose="02040502050405020303" pitchFamily="18" charset="0"/>
              </a:rPr>
              <a:t>Обмен материалами и рекомендациями</a:t>
            </a:r>
          </a:p>
          <a:p>
            <a:pPr algn="l"/>
            <a:r>
              <a:rPr lang="ru-RU" sz="1600" dirty="0">
                <a:latin typeface="Georgia" panose="02040502050405020303" pitchFamily="18" charset="0"/>
              </a:rPr>
              <a:t>- Совместные проекты и мероприятия</a:t>
            </a:r>
          </a:p>
          <a:p>
            <a:pPr algn="l"/>
            <a:r>
              <a:rPr lang="ru-RU" sz="1600" dirty="0">
                <a:latin typeface="Georgia" panose="02040502050405020303" pitchFamily="18" charset="0"/>
              </a:rPr>
              <a:t>- Наблюдение и взаимопомощь на </a:t>
            </a:r>
            <a:r>
              <a:rPr lang="ru-RU" sz="1600" dirty="0" smtClean="0">
                <a:latin typeface="Georgia" panose="02040502050405020303" pitchFamily="18" charset="0"/>
              </a:rPr>
              <a:t>занятиях</a:t>
            </a:r>
            <a:endParaRPr lang="ru-RU" sz="1600" dirty="0">
              <a:latin typeface="Georgia" panose="02040502050405020303" pitchFamily="18" charset="0"/>
            </a:endParaRPr>
          </a:p>
          <a:p>
            <a:pPr algn="l"/>
            <a:r>
              <a:rPr lang="ru-RU" sz="1600" dirty="0">
                <a:latin typeface="Georgia" panose="02040502050405020303" pitchFamily="18" charset="0"/>
              </a:rPr>
              <a:t>- Курсы повышения квалификации (совмещаем обучение)</a:t>
            </a:r>
          </a:p>
          <a:p>
            <a:pPr algn="l"/>
            <a:r>
              <a:rPr lang="ru-RU" sz="1600" dirty="0">
                <a:latin typeface="Georgia" panose="02040502050405020303" pitchFamily="18" charset="0"/>
              </a:rPr>
              <a:t>- Конференции и </a:t>
            </a:r>
            <a:r>
              <a:rPr lang="ru-RU" sz="1600" dirty="0" err="1">
                <a:latin typeface="Georgia" panose="02040502050405020303" pitchFamily="18" charset="0"/>
              </a:rPr>
              <a:t>вебинары</a:t>
            </a:r>
            <a:r>
              <a:rPr lang="ru-RU" sz="1600" dirty="0">
                <a:latin typeface="Georgia" panose="02040502050405020303" pitchFamily="18" charset="0"/>
              </a:rPr>
              <a:t> (расширяем горизонты)</a:t>
            </a:r>
          </a:p>
          <a:p>
            <a:pPr algn="l"/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-8236674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Georgia" panose="02040502050405020303" pitchFamily="18" charset="0"/>
            </a:endParaRPr>
          </a:p>
          <a:p>
            <a:endParaRPr lang="ru-RU" sz="1400" dirty="0">
              <a:latin typeface="Georgia" panose="02040502050405020303" pitchFamily="18" charset="0"/>
            </a:endParaRPr>
          </a:p>
          <a:p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84976" cy="43204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Отзывы от родителей</a:t>
            </a:r>
            <a:endParaRPr lang="ru-RU" sz="2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92696"/>
            <a:ext cx="3142259" cy="216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36712"/>
            <a:ext cx="2493320" cy="451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14" y="672143"/>
            <a:ext cx="2741778" cy="27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184" y="4305254"/>
            <a:ext cx="3189361" cy="210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0" y="2924944"/>
            <a:ext cx="3114187" cy="385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1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Научно-методическая деятельность</a:t>
            </a:r>
            <a:b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2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6336704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Выступления на научно-практических конференциях, педагогических чтениях, семинарах, </a:t>
            </a: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секциях (сертификаты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, дипломы</a:t>
            </a: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).</a:t>
            </a:r>
          </a:p>
          <a:p>
            <a:pPr algn="l"/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2022г</a:t>
            </a:r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.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 Районный семинар на I Районной педагогической конференции «Качество образования: методические аспекты» по теме «Индивидуальная работа в рамках взаимодействия учителя-логопеда и воспитателя в работе с детьми с ОВЗ (ТНР)»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Сертификат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о распространении педагогического опыта </a:t>
            </a:r>
          </a:p>
          <a:p>
            <a:pPr algn="l"/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2025г. 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Районный семинар на районных педагогических чтениях «Проблемы и перспективы развития системы  качества образования» по теме  «Гаджеты и речевое развитие детей с ОВЗ (ТНР) Сертификат о распространении педагогического опыта</a:t>
            </a:r>
            <a:endParaRPr lang="ru-RU" sz="1600" b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Участие в профессиональных конкурсах, </a:t>
            </a:r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выставках.</a:t>
            </a:r>
          </a:p>
          <a:p>
            <a:pPr algn="l"/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2022г.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Республиканский конкурс видеороликов по правилам дорожного движения «Жизнь без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рисков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» Диплом 1 степени Благодарственное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письмо</a:t>
            </a:r>
          </a:p>
          <a:p>
            <a:pPr algn="l"/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2022г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. Всероссийские Олимпиады и конкурсы Аврора для детей дошкольного возраста «Основы безопасности», «Ребусы» Дипломы организатора </a:t>
            </a:r>
            <a:endParaRPr lang="ru-RU" sz="1600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l"/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2022г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. Всероссийский смотр-конкурс «Лучшие детские сады России 2022» (подготовка материалов и представление учреждения на конкурсе). Грамота победителя.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Медаль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. Подарочный </a:t>
            </a:r>
            <a:endParaRPr lang="ru-RU" sz="1600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l"/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2022г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. Секретарь общих родительских собраний ДОУ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.</a:t>
            </a:r>
          </a:p>
          <a:p>
            <a:pPr algn="l"/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2022г</a:t>
            </a:r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.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Член профсоюзного комитета ППО ответственный за </a:t>
            </a:r>
            <a:r>
              <a:rPr lang="ru-RU" sz="1600" dirty="0" err="1">
                <a:solidFill>
                  <a:srgbClr val="7030A0"/>
                </a:solidFill>
                <a:latin typeface="Georgia" panose="02040502050405020303" pitchFamily="18" charset="0"/>
              </a:rPr>
              <a:t>культурномассовую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 деятельность. </a:t>
            </a:r>
            <a:endParaRPr lang="ru-RU" sz="1600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l"/>
            <a:r>
              <a:rPr lang="ru-RU" sz="1700" b="1" dirty="0">
                <a:solidFill>
                  <a:srgbClr val="7030A0"/>
                </a:solidFill>
                <a:latin typeface="Georgia" panose="02040502050405020303" pitchFamily="18" charset="0"/>
              </a:rPr>
              <a:t>2023 год </a:t>
            </a:r>
            <a:r>
              <a:rPr lang="ru-RU" sz="1700" i="1" dirty="0">
                <a:solidFill>
                  <a:srgbClr val="7030A0"/>
                </a:solidFill>
                <a:latin typeface="Georgia" panose="02040502050405020303" pitchFamily="18" charset="0"/>
              </a:rPr>
              <a:t>Благодарность за подготовку обучающихся к участию во Всероссийской онлайн-олимпиаде «Всезнайкино</a:t>
            </a:r>
            <a:r>
              <a:rPr lang="ru-RU" sz="17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».</a:t>
            </a:r>
          </a:p>
          <a:p>
            <a:pPr algn="l"/>
            <a:r>
              <a:rPr lang="ru-RU" sz="17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2023г. </a:t>
            </a:r>
            <a:r>
              <a:rPr lang="ru-RU" sz="17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Диплом во всероссийском конкурсе профессионального мастерства «Отдаю сердце-2023г» в номинации «Учитель-логопед</a:t>
            </a:r>
            <a:endParaRPr lang="ru-RU" sz="17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l"/>
            <a:r>
              <a:rPr lang="ru-RU" sz="17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2024г</a:t>
            </a:r>
            <a:r>
              <a:rPr lang="ru-RU" sz="17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. Благодарность </a:t>
            </a:r>
            <a:r>
              <a:rPr lang="ru-RU" sz="17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за </a:t>
            </a:r>
            <a:r>
              <a:rPr lang="ru-RU" sz="1700" i="1" dirty="0">
                <a:solidFill>
                  <a:srgbClr val="7030A0"/>
                </a:solidFill>
                <a:latin typeface="Georgia" panose="02040502050405020303" pitchFamily="18" charset="0"/>
              </a:rPr>
              <a:t>подготовку победителя XXXV Всероссийской олимпиады «Полезные продукты» </a:t>
            </a:r>
            <a:endParaRPr lang="ru-RU" sz="17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l"/>
            <a:r>
              <a:rPr lang="ru-RU" sz="17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2024г. </a:t>
            </a:r>
            <a:r>
              <a:rPr lang="ru-RU" sz="17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Диплом за </a:t>
            </a:r>
            <a:r>
              <a:rPr lang="ru-RU" sz="1700" i="1" dirty="0">
                <a:solidFill>
                  <a:srgbClr val="7030A0"/>
                </a:solidFill>
                <a:latin typeface="Georgia" panose="02040502050405020303" pitchFamily="18" charset="0"/>
              </a:rPr>
              <a:t>организацию XXXV Всероссийской олимпиады «Полезные продукты»</a:t>
            </a:r>
            <a:endParaRPr lang="ru-RU" sz="17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l"/>
            <a:r>
              <a:rPr lang="ru-RU" sz="17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2025г. </a:t>
            </a:r>
            <a:r>
              <a:rPr lang="ru-RU" sz="17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Сертификат участника Всероссийского </a:t>
            </a:r>
            <a:r>
              <a:rPr lang="ru-RU" sz="1700" i="1" dirty="0">
                <a:solidFill>
                  <a:srgbClr val="7030A0"/>
                </a:solidFill>
                <a:latin typeface="Georgia" panose="02040502050405020303" pitchFamily="18" charset="0"/>
              </a:rPr>
              <a:t>конкурса педагогических работников «Методист года России» 2025</a:t>
            </a:r>
            <a:endParaRPr lang="ru-RU" sz="17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l"/>
            <a:r>
              <a:rPr lang="ru-RU" sz="17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2025г. </a:t>
            </a:r>
            <a:r>
              <a:rPr lang="ru-RU" sz="17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Диплом в </a:t>
            </a:r>
            <a:r>
              <a:rPr lang="ru-RU" sz="1700" i="1" dirty="0">
                <a:solidFill>
                  <a:srgbClr val="7030A0"/>
                </a:solidFill>
                <a:latin typeface="Georgia" panose="02040502050405020303" pitchFamily="18" charset="0"/>
              </a:rPr>
              <a:t>Международном конкурсе "Основы логопедии" для </a:t>
            </a:r>
            <a:r>
              <a:rPr lang="ru-RU" sz="17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педагогов</a:t>
            </a:r>
          </a:p>
          <a:p>
            <a:pPr algn="l"/>
            <a:r>
              <a:rPr lang="ru-RU" sz="17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2025г. </a:t>
            </a:r>
            <a:r>
              <a:rPr lang="ru-RU" sz="17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Диплом в Республиканском педагогическом конкурсе 2Каледоскоп средств, методов и форм» в Номинации «Методические разработки»</a:t>
            </a:r>
            <a:endParaRPr lang="ru-RU" sz="17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l"/>
            <a:endParaRPr lang="ru-RU" sz="1600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740776" cy="147002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Достижения воспитанников</a:t>
            </a:r>
            <a:b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9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2022 </a:t>
            </a:r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год Диплом </a:t>
            </a:r>
            <a:r>
              <a:rPr lang="ru-RU" sz="16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XXIX </a:t>
            </a:r>
            <a:r>
              <a:rPr lang="ru-RU" sz="1600" i="1" dirty="0">
                <a:solidFill>
                  <a:srgbClr val="7030A0"/>
                </a:solidFill>
                <a:latin typeface="Georgia" panose="02040502050405020303" pitchFamily="18" charset="0"/>
              </a:rPr>
              <a:t>Всероссийская олимпиада для детей дошкольного возраста — «ОСНОВЫ БЕЗОПАСНОСТИ</a:t>
            </a:r>
            <a:r>
              <a:rPr lang="ru-RU" sz="16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»</a:t>
            </a:r>
          </a:p>
          <a:p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2022 год Диплом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XXIX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Всероссийская олимпиада для детей дошкольного возраста — «РЕБУС»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2023 год. Диплом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Всероссийский онлайн-олимпиада «Всезнайкино» в номинации «Насекомые</a:t>
            </a:r>
          </a:p>
          <a:p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2023 год. Диплом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Всероссийский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онлайн-олимпиада «Всезнайкино» в номинации «Стихи Агнии </a:t>
            </a:r>
            <a:r>
              <a:rPr lang="ru-RU" sz="1600" dirty="0" err="1">
                <a:solidFill>
                  <a:srgbClr val="7030A0"/>
                </a:solidFill>
                <a:latin typeface="Georgia" panose="02040502050405020303" pitchFamily="18" charset="0"/>
              </a:rPr>
              <a:t>Барто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»</a:t>
            </a:r>
            <a:endParaRPr lang="ru-RU" sz="1600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2023 год Дипломы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Всероссийский онлайн-олимпиада «Всезнайкино» в номинации «Космос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2024 год Дипломы.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Всероссийские конкурсы и олимпиады «Аврора». XXXV Всероссийская олимпиада для детей дошкольного возраста «Полезные продукты»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2025 год Дипломы.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Всероссийской онлайн-олимпиады для дошкольников и младших школьников В мире диких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8723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Учебно-материальная база</a:t>
            </a:r>
            <a:b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Содержание</a:t>
            </a:r>
            <a:b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70C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Bahnschrift Light Condensed" panose="020B0502040204020203" pitchFamily="34" charset="0"/>
              </a:rPr>
              <a:t>Общие сведения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Bahnschrift Light Condensed" panose="020B0502040204020203" pitchFamily="34" charset="0"/>
              </a:rPr>
              <a:t>Результаты педагогической деятельности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Bahnschrift Light Condensed" panose="020B0502040204020203" pitchFamily="34" charset="0"/>
              </a:rPr>
              <a:t>Научно-методическая деятельность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Bahnschrift Light Condensed" panose="020B0502040204020203" pitchFamily="34" charset="0"/>
              </a:rPr>
              <a:t>Достижения воспитанников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Bahnschrift Light Condensed" panose="020B0502040204020203" pitchFamily="34" charset="0"/>
              </a:rPr>
              <a:t>Учебно-материальная база</a:t>
            </a:r>
            <a:endParaRPr lang="ru-RU" sz="2400" b="1" dirty="0">
              <a:solidFill>
                <a:srgbClr val="7030A0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Рисунок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7639050"/>
            <a:ext cx="1701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414" y="119885"/>
            <a:ext cx="9014082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1. Дыхательные тренажеры, игрушки и пособия для развития дыхания (свистки, свистульки, дудочки, воздушные шары и другие надувные игрушки, мыльные пузыри, перышки, сухие листочки, лепестки цветов и т. д.).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2. Картотека материалов для автоматизации и дифференциации звуков всех групп (слоги, слова, словосочетания, предложения,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потешки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чистоговорки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, тексты, словесные игры).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3. Логопедический альбом для обследования звукопроизношения.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4. Логопедический альбом для обследования фонетико-фонематической системы речи.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7030A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. Предметные картинки по изучаемым лексическим темам, сюжетные картинки, серии сюжетных картинок.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6. Алгоритмы, схемы описания предметов и объектов,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мнемотаблицы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 для заучивания стихотворений.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7030A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. Лото, домино по изучаемым лексическим темам.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8.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Играйка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1», «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Играйка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2», «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Играйка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3», «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Играйка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5», «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Играйка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грамотейка», «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Играйка-различайка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», «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Играйка-читайка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».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7030A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. Небольшие игрушки и муляжи по изучаемым темам, разнообразный счетный материал.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. Предметные и сюжетные картинки для автоматизации и дифференциации звуков всех групп.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11. Настольно-печатные дидактические игры для автоматизации и дифференциации звуков всех групп.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12. Настольно-печатные игры для совершенствования грамматического строя речи.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Рисунок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7639050"/>
            <a:ext cx="1701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-17030"/>
            <a:ext cx="8784976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13. Раздаточный материал и материал для фронтальной работы по формированию навыков звукового и слогового анализа и синтеза, навыков анализа и синтеза предложений (семафоры, разноцветные флажки,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светофорчики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для определения места звука в слове, пластиковые кружки, квадраты, прямоугольники разных цветов и т. п.)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14. Настольно-печатные дидактические игры для развития навыков звукового и слогового анализа и синтеза («Подбери схему», «Помоги Незнайке», «Волшебные дорожки», «Раздели и забери», «Собери букеты» и т. п.).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15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. Разрезной алфавит, магнитная азбука и азбука для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коврографа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16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. Слоговые таблицы.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17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. Карточки со словами и знаками для составления и чтения предложений.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18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. «Мой букварь»1.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19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. Магнитные геометрические фигуры, геометрическое лото, геометрическое домино (для формирования и активизации математического словаря).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20. Наборы игрушек для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инсценирования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нескольких сказок.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21. Игры и пособия для обучения грамоте и формирования готовности к школе («Волшебная яблоня», «Составь слова», «У кого больше слов», «Буква потерялась», «Скоро в школу», «Собери портфель» и т. п.).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22. Альбом «Все работы хороши».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437112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23. Ребусы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, кроссворды, изографы.</a:t>
            </a:r>
            <a:b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24.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Музыкальный центр, CD с записью бытовых шумов, голосов природы, музыки для релаксации, музыкального сопровождения для пальчиковой гимнастики, подвижных игр.</a:t>
            </a:r>
            <a:b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ru-RU" sz="16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Электронные средства обучения и воспитания (ЭСО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) —компьютерные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программы, мобильные приложения и онлайн-сервисы, которые помогают эффективно развивать речь и исправлять дефекты произношения у детей.</a:t>
            </a:r>
          </a:p>
          <a:p>
            <a:pPr algn="l"/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Эти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инструменты позволяют организовать занятия интересно и увлекательно, используя игры, упражнения и задания, адаптированные под индивидуальные особенности каждого ученика. Они облегчают работу специалиста, автоматизируя процессы проверки заданий, анализа результатов и составления индивидуальных планов занятий.</a:t>
            </a:r>
          </a:p>
          <a:p>
            <a:pPr algn="l"/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-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Программы коррекции звукопроизношения, помогающие правильно ставить звуки речи.</a:t>
            </a:r>
          </a:p>
          <a:p>
            <a:pPr algn="l"/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- Игровые приложения, развивающие внимание, память и мелкую моторику рук.</a:t>
            </a:r>
          </a:p>
          <a:p>
            <a:pPr algn="l"/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- Обучающие онлайн-курсы, направленные на развитие грамматики и лексического запаса.</a:t>
            </a:r>
          </a:p>
          <a:p>
            <a:pPr algn="l"/>
            <a:endParaRPr lang="ru-RU" sz="2300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39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Онлайн-ресурсы и программы:</a:t>
            </a:r>
          </a:p>
          <a:p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1. </a:t>
            </a:r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Logoprofy.ru: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Платформа с обширной базой упражнений и методик для развития речи и устранения дефектов произношения.</a:t>
            </a:r>
          </a:p>
          <a:p>
            <a:endParaRPr lang="ru-RU" sz="16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2. </a:t>
            </a:r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SpeechTree.ru: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Сервис, предназначенный специально для автоматизации звуков и формирования правильной артикуляции.</a:t>
            </a:r>
          </a:p>
          <a:p>
            <a:endParaRPr lang="ru-RU" sz="16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3. </a:t>
            </a:r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Речевой тренажёр RechIT.ru: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Программа для самостоятельной тренировки произношения звуков детьми.</a:t>
            </a:r>
          </a:p>
          <a:p>
            <a:endParaRPr lang="ru-RU" sz="16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4. </a:t>
            </a:r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Онлайн-тестирование RechExpert.ru: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Инструмент для выявления проблем с речью и постановки диагноза.</a:t>
            </a:r>
          </a:p>
          <a:p>
            <a:endParaRPr lang="ru-RU" sz="16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5. </a:t>
            </a:r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Автоматизация звука ТвойЛогопед.ru: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Сайт с упражнениями и заданиями для автоматизации конкретных звуков.</a:t>
            </a:r>
          </a:p>
          <a:p>
            <a:endParaRPr lang="ru-RU" sz="16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6. </a:t>
            </a:r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iSpeechPro.com: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Приложение для </a:t>
            </a:r>
            <a:r>
              <a:rPr lang="ru-RU" sz="1600" dirty="0" err="1">
                <a:solidFill>
                  <a:srgbClr val="7030A0"/>
                </a:solidFill>
                <a:latin typeface="Georgia" panose="02040502050405020303" pitchFamily="18" charset="0"/>
              </a:rPr>
              <a:t>Android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/</a:t>
            </a:r>
            <a:r>
              <a:rPr lang="ru-RU" sz="1600" dirty="0" err="1">
                <a:solidFill>
                  <a:srgbClr val="7030A0"/>
                </a:solidFill>
                <a:latin typeface="Georgia" panose="02040502050405020303" pitchFamily="18" charset="0"/>
              </a:rPr>
              <a:t>iOS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, позволяющее создавать индивидуальные уроки и отслеживать прогресс учащихся.</a:t>
            </a:r>
            <a:endParaRPr lang="ru-RU" sz="16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5"/>
            <a:ext cx="7702624" cy="28357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0" y="3501008"/>
            <a:ext cx="89068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7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Общие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сведения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6336704" cy="3816424"/>
          </a:xfrm>
        </p:spPr>
        <p:txBody>
          <a:bodyPr>
            <a:noAutofit/>
          </a:bodyPr>
          <a:lstStyle/>
          <a:p>
            <a:pPr lvl="0" indent="449263" eaLnBrk="0" fontAlgn="base" hangingPunct="0"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ФИО, год рождения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Шохтина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Евгения Петровна</a:t>
            </a:r>
            <a:b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17.07.1980г.</a:t>
            </a:r>
            <a:b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6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shokhtina80@mail.ru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ысшее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2005 г. –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Киренское педагогическое училище. Квалификация: учитель начальных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классов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2018 г. –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ФГБОУ ВО «Омский государственный педагогический университет» по образовательной программе высшего образования «Специальное (дефектологическое) образование»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  <a:cs typeface="Times New Roman" pitchFamily="18" charset="0"/>
              </a:rPr>
              <a:t>. Квалификация «Бакалавр»</a:t>
            </a:r>
            <a:b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Стаж работы: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трудовой стаж- 25 лет, стаж работы в ОУ -18 лет, стаж работы в должности учитель-логопед - 7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лет</a:t>
            </a:r>
            <a:b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Ссылка </a:t>
            </a:r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на сайт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: </a:t>
            </a:r>
            <a:r>
              <a:rPr lang="ru-RU" sz="1600" b="1" i="1" dirty="0">
                <a:solidFill>
                  <a:srgbClr val="7030A0"/>
                </a:solidFill>
                <a:latin typeface="Georgia" panose="02040502050405020303" pitchFamily="18" charset="0"/>
              </a:rPr>
              <a:t>http://колокольчик-дс.ленск-обр.рф/shohtina-evgeniyapetrovna</a:t>
            </a:r>
            <a:r>
              <a:rPr lang="ru-RU" sz="16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/</a:t>
            </a:r>
            <a:br>
              <a:rPr lang="ru-RU" sz="16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Квалификационная </a:t>
            </a:r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категория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: </a:t>
            </a:r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первая Акт проверки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от №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15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от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16.11.2023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г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216024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6519">
            <a:off x="259851" y="4087137"/>
            <a:ext cx="1825502" cy="256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1687">
            <a:off x="5901458" y="4107897"/>
            <a:ext cx="2943172" cy="239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2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856984" cy="576064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                                            </a:t>
            </a:r>
            <a:r>
              <a:rPr lang="ru-RU" sz="2200" b="1" dirty="0">
                <a:solidFill>
                  <a:srgbClr val="0070C0"/>
                </a:solidFill>
                <a:latin typeface="Georgia" panose="02040502050405020303" pitchFamily="18" charset="0"/>
              </a:rPr>
              <a:t>П</a:t>
            </a:r>
            <a:r>
              <a:rPr lang="ru-RU" sz="2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рофессиональная </a:t>
            </a:r>
            <a:r>
              <a:rPr lang="ru-RU" sz="2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деятельности</a:t>
            </a:r>
            <a:br>
              <a:rPr lang="ru-RU" sz="2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dirty="0">
                <a:latin typeface="Georgia" panose="02040502050405020303" pitchFamily="18" charset="0"/>
              </a:rPr>
              <a:t/>
            </a:r>
            <a:br>
              <a:rPr lang="ru-RU" sz="2000" dirty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	</a:t>
            </a:r>
            <a:r>
              <a:rPr lang="ru-RU" sz="20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Добро </a:t>
            </a:r>
            <a:r>
              <a:rPr lang="ru-RU" sz="2000" dirty="0">
                <a:solidFill>
                  <a:srgbClr val="7030A0"/>
                </a:solidFill>
                <a:latin typeface="Georgia" panose="02040502050405020303" pitchFamily="18" charset="0"/>
              </a:rPr>
              <a:t>пожаловать в моё профессиональное пространство, где каждый ребёнок получает шанс раскрыть потенциал своей речи</a:t>
            </a:r>
            <a:r>
              <a:rPr lang="ru-RU" sz="20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! </a:t>
            </a:r>
            <a:r>
              <a:rPr lang="ru-RU" sz="2000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	Моя </a:t>
            </a:r>
            <a:r>
              <a:rPr lang="ru-RU" sz="2000" dirty="0">
                <a:solidFill>
                  <a:srgbClr val="7030A0"/>
                </a:solidFill>
                <a:latin typeface="Georgia" panose="02040502050405020303" pitchFamily="18" charset="0"/>
              </a:rPr>
              <a:t>миссия – создать комфортную среду, в которой дети свободно выражают мысли и чувства посредством правильной и красивой речи.</a:t>
            </a:r>
            <a:br>
              <a:rPr lang="ru-RU" sz="20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/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200" dirty="0" smtClean="0">
                <a:latin typeface="Georgia" panose="02040502050405020303" pitchFamily="18" charset="0"/>
              </a:rPr>
              <a:t>                                             </a:t>
            </a:r>
            <a:r>
              <a:rPr lang="ru-RU" sz="2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Профессиональные </a:t>
            </a:r>
            <a:r>
              <a:rPr lang="ru-RU" sz="2200" b="1" dirty="0">
                <a:solidFill>
                  <a:srgbClr val="0070C0"/>
                </a:solidFill>
                <a:latin typeface="Georgia" panose="02040502050405020303" pitchFamily="18" charset="0"/>
              </a:rPr>
              <a:t>достижения</a:t>
            </a:r>
            <a:br>
              <a:rPr lang="ru-RU" sz="22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200" dirty="0">
                <a:latin typeface="Georgia" panose="02040502050405020303" pitchFamily="18" charset="0"/>
              </a:rPr>
              <a:t/>
            </a:r>
            <a:br>
              <a:rPr lang="ru-RU" sz="2200" dirty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	</a:t>
            </a:r>
            <a:r>
              <a:rPr lang="ru-RU" sz="20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Работаю </a:t>
            </a:r>
            <a:r>
              <a:rPr lang="ru-RU" sz="2000" dirty="0">
                <a:solidFill>
                  <a:srgbClr val="7030A0"/>
                </a:solidFill>
                <a:latin typeface="Georgia" panose="02040502050405020303" pitchFamily="18" charset="0"/>
              </a:rPr>
              <a:t>над развитием артикуляции, правильного произношения звуков, улучшением грамматического строя речи и обогащением словарного запаса у воспитанников детского сада.</a:t>
            </a:r>
            <a:br>
              <a:rPr lang="ru-RU" sz="20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	Индивидуальные </a:t>
            </a:r>
            <a:r>
              <a:rPr lang="ru-RU" sz="2000" dirty="0">
                <a:solidFill>
                  <a:srgbClr val="7030A0"/>
                </a:solidFill>
                <a:latin typeface="Georgia" panose="02040502050405020303" pitchFamily="18" charset="0"/>
              </a:rPr>
              <a:t>занятия позволяют учитывать особенности каждого ребёнка, стимулируя развитие всех сторон устной речи.</a:t>
            </a:r>
            <a:br>
              <a:rPr lang="ru-RU" sz="20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	Активно </a:t>
            </a:r>
            <a:r>
              <a:rPr lang="ru-RU" sz="2000" dirty="0">
                <a:solidFill>
                  <a:srgbClr val="7030A0"/>
                </a:solidFill>
                <a:latin typeface="Georgia" panose="02040502050405020303" pitchFamily="18" charset="0"/>
              </a:rPr>
              <a:t>использую современные методики коррекции нарушений речи, включая игровые техники, сенсорные упражнения и коммуникативные игры.</a:t>
            </a:r>
            <a:br>
              <a:rPr lang="ru-RU" sz="20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24936" cy="64807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Повышение квалификации</a:t>
            </a:r>
            <a:endParaRPr lang="ru-RU" sz="36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832648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2022г</a:t>
            </a:r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., </a:t>
            </a:r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2 часа г.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Москва (онлайн) «Нейропсихологические приёмы в практике логопеда и дефектолога» (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Сертификат № СВ – 279307 от 11.03.2022г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.) </a:t>
            </a:r>
            <a:endParaRPr lang="ru-RU" sz="1600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l"/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2022г., </a:t>
            </a:r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6 часов г.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Москва Педагогическая мастерская Марии </a:t>
            </a:r>
            <a:r>
              <a:rPr lang="ru-RU" sz="1600" dirty="0" err="1">
                <a:solidFill>
                  <a:srgbClr val="7030A0"/>
                </a:solidFill>
                <a:latin typeface="Georgia" panose="02040502050405020303" pitchFamily="18" charset="0"/>
              </a:rPr>
              <a:t>Прозументовой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 «Создание именных грамот» (</a:t>
            </a:r>
            <a:r>
              <a:rPr lang="ru-RU" sz="1600" dirty="0">
                <a:solidFill>
                  <a:srgbClr val="0070C0"/>
                </a:solidFill>
                <a:latin typeface="Georgia" panose="02040502050405020303" pitchFamily="18" charset="0"/>
              </a:rPr>
              <a:t>Сертификат № 48958 от октябрь 2022г</a:t>
            </a: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.)</a:t>
            </a:r>
          </a:p>
          <a:p>
            <a:pPr algn="l"/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2023г., 85 </a:t>
            </a:r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часов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Академия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Ресурсы образования «</a:t>
            </a:r>
            <a:r>
              <a:rPr lang="ru-RU" sz="1600" dirty="0" err="1">
                <a:solidFill>
                  <a:srgbClr val="7030A0"/>
                </a:solidFill>
                <a:latin typeface="Georgia" panose="02040502050405020303" pitchFamily="18" charset="0"/>
              </a:rPr>
              <a:t>Актион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-МЦФЭР», г. Москва</a:t>
            </a:r>
            <a:b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Повышение квалификации по программе Применение ФОП: изменения в ООП, взаимодействие с родителями и подготовка рабочих программ.</a:t>
            </a:r>
            <a:b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(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  <a:hlinkClick r:id="rId3"/>
              </a:rPr>
              <a:t>Удостоверение № У2023389790 от 15.12.2023г.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)</a:t>
            </a:r>
          </a:p>
          <a:p>
            <a:pPr algn="l"/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2023г., </a:t>
            </a:r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8 </a:t>
            </a:r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часов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Благотворительный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фонд поддержки детей-инвалидов и детей с ограниченными возможностями здоровья РС (Я) "</a:t>
            </a:r>
            <a:r>
              <a:rPr lang="ru-RU" sz="1600" dirty="0" err="1">
                <a:solidFill>
                  <a:srgbClr val="7030A0"/>
                </a:solidFill>
                <a:latin typeface="Georgia" panose="02040502050405020303" pitchFamily="18" charset="0"/>
              </a:rPr>
              <a:t>Харысхал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" г. Якутск. "Особенности психического развития детей с ОВЗ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". (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  <a:hlinkClick r:id="rId4"/>
              </a:rPr>
              <a:t>Сертификат от 30.03.2023г.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)</a:t>
            </a:r>
          </a:p>
          <a:p>
            <a:pPr algn="l"/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2024г., </a:t>
            </a:r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72 </a:t>
            </a:r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часа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АОУ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РС(Я) ДПО "ИРО и ПК имени С.Н. Донского-II" </a:t>
            </a:r>
            <a:r>
              <a:rPr lang="ru-RU" sz="1600" dirty="0" err="1">
                <a:solidFill>
                  <a:srgbClr val="7030A0"/>
                </a:solidFill>
                <a:latin typeface="Georgia" panose="02040502050405020303" pitchFamily="18" charset="0"/>
              </a:rPr>
              <a:t>г.Якутск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Повышение квалификации по дополнительной профессиональной программе "Организационно-управленческие, научно-методические условия для реализации взаимодействия семьи, детского сада и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школы« (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  <a:hlinkClick r:id="rId5"/>
              </a:rPr>
              <a:t>Удостоверение № 14161 5362 от 10.06.2024г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  <a:hlinkClick r:id="rId5"/>
              </a:rPr>
              <a:t>.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)</a:t>
            </a:r>
          </a:p>
          <a:p>
            <a:pPr algn="l"/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2024г., 30 часов 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г. Москва (онлайн-</a:t>
            </a:r>
            <a:r>
              <a:rPr lang="ru-RU" sz="1600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интесива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) «Как организовать работу начинающему логопеду» (</a:t>
            </a: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Сертификат от 2024г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.)</a:t>
            </a:r>
          </a:p>
          <a:p>
            <a:pPr algn="l"/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2024г., 8</a:t>
            </a:r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часов 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г. Москва (онлайн-</a:t>
            </a:r>
            <a:r>
              <a:rPr lang="ru-RU" sz="1600" dirty="0" err="1">
                <a:solidFill>
                  <a:srgbClr val="7030A0"/>
                </a:solidFill>
                <a:latin typeface="Georgia" panose="02040502050405020303" pitchFamily="18" charset="0"/>
              </a:rPr>
              <a:t>интесива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)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«Современные методы работы дефектолога в образовательной среде» (</a:t>
            </a:r>
            <a:r>
              <a:rPr lang="ru-RU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Сертификат от 03.12.2024г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)</a:t>
            </a:r>
          </a:p>
          <a:p>
            <a:pPr algn="l"/>
            <a:endParaRPr lang="ru-RU" sz="16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l"/>
            <a:endParaRPr lang="ru-RU" sz="16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l"/>
            <a:endParaRPr lang="ru-RU" sz="16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856984" cy="655272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Информация о государственных и муниципальных грамотах, благодарственных письмах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2022г. </a:t>
            </a:r>
          </a:p>
          <a:p>
            <a:pPr algn="l"/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Почетная </a:t>
            </a:r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Грамота, наградная статуэтка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Главы МО «Поселок Витим» В.П. Ни за добросовестный труд, высокие профессиональные качества и безупречную работу, в связи с празднованием 400-летия поселка Витим. </a:t>
            </a:r>
            <a:endParaRPr lang="ru-RU" sz="1600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l"/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Благодарность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от Ленской районной организации профессионального союза работников народного образования и науки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РФ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 за многолетний добросовестный труд и активную работу в профсоюзе</a:t>
            </a:r>
          </a:p>
          <a:p>
            <a:pPr algn="l"/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Почетная грамота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президиум республиканского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комитета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 за многолетний добросовестный труд и активное общественную работу в Профсоюзе</a:t>
            </a:r>
          </a:p>
          <a:p>
            <a:pPr algn="l"/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Диплом участника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Всероссийского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творческого конкурса-фестиваля педагогических работников «Виват, таланты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!»</a:t>
            </a:r>
          </a:p>
          <a:p>
            <a:pPr algn="l"/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Диплом победителя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смотра конкурса по Охране труда</a:t>
            </a:r>
            <a:endParaRPr lang="ru-RU" sz="16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l"/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Грамота руководителя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МКДОУ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ЦРР – детский сад «Колокольчик п. Витим» за добросовестный труд в системе дошкольного образования, высокий профессионализм, безупречную работу и связи с профессиональным праздником Международным днём логопеда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2023г.</a:t>
            </a:r>
          </a:p>
          <a:p>
            <a:pPr algn="l"/>
            <a:r>
              <a:rPr lang="ru-RU" sz="16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Представление образовательного учреждения</a:t>
            </a:r>
          </a:p>
          <a:p>
            <a:pPr algn="l"/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Диплом Лауреата в номинации «Лучшая дошкольная образовательная организация – 2023»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Всероссийского конкурса «500 лучших образовательных организаций страны – 2023» (подготовка образовательного контента и представление ДОУ на конкурсе)</a:t>
            </a:r>
            <a:endParaRPr lang="ru-RU" sz="1600" b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6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568952" cy="6408712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Благодарность </a:t>
            </a:r>
            <a:r>
              <a:rPr lang="ru-RU" sz="1600" b="1" dirty="0">
                <a:solidFill>
                  <a:srgbClr val="7030A0"/>
                </a:solidFill>
                <a:latin typeface="Georgia" panose="02040502050405020303" pitchFamily="18" charset="0"/>
              </a:rPr>
              <a:t>от </a:t>
            </a:r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родителей </a:t>
            </a:r>
            <a:r>
              <a:rPr lang="ru-RU" sz="1600" dirty="0">
                <a:solidFill>
                  <a:srgbClr val="7030A0"/>
                </a:solidFill>
                <a:latin typeface="Georgia" panose="02040502050405020303" pitchFamily="18" charset="0"/>
              </a:rPr>
              <a:t>(законных представителей) группы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«Солнышко»</a:t>
            </a:r>
          </a:p>
          <a:p>
            <a:pPr algn="l"/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Почетная грамота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за добросовестный труд, активную общественную работу в Профсоюзе.</a:t>
            </a:r>
          </a:p>
          <a:p>
            <a:pPr algn="l"/>
            <a:r>
              <a:rPr lang="ru-RU" sz="1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Благодарственное письмо </a:t>
            </a:r>
            <a:r>
              <a:rPr lang="ru-RU" sz="1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Министерство образования и науки Республики Саха (Якутии)</a:t>
            </a:r>
            <a:endParaRPr lang="ru-RU" sz="1600" b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l"/>
            <a:endParaRPr lang="ru-RU" sz="16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" y="0"/>
            <a:ext cx="91138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568952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Результаты 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педагогической деятельности</a:t>
            </a:r>
            <a:b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1413</Words>
  <Application>Microsoft Office PowerPoint</Application>
  <PresentationFormat>Экран (4:3)</PresentationFormat>
  <Paragraphs>146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Муниципальное казенное дошкольное образовательное учреждение «Центр развития ребенка - детский сад «Колокольчик» п. Витим» муниципального образования «Ленский район» п. Витим   </vt:lpstr>
      <vt:lpstr>Содержание </vt:lpstr>
      <vt:lpstr>Общие сведения </vt:lpstr>
      <vt:lpstr>ФИО, год рождения: Шохтина Евгения Петровна Дата рождения: 17.07.1980г. Электронная почта: shokhtina80@mail.ru Образование: Высшее 2005 г. – Киренское педагогическое училище. Квалификация: учитель начальных классов   2018 г. – ФГБОУ ВО «Омский государственный педагогический университет» по образовательной программе высшего образования «Специальное (дефектологическое) образование». Квалификация «Бакалавр» Стаж работы: трудовой стаж- 25 лет, стаж работы в ОУ -18 лет, стаж работы в должности учитель-логопед - 7 лет Ссылка на сайт: http://колокольчик-дс.ленск-обр.рф/shohtina-evgeniyapetrovna/ Квалификационная категория: первая Акт проверки  от № 15 от 16.11.2023 г </vt:lpstr>
      <vt:lpstr>                                                      Профессиональная деятельности   Добро пожаловать в моё профессиональное пространство, где каждый ребёнок получает шанс раскрыть потенциал своей речи!   Моя миссия – создать комфортную среду, в которой дети свободно выражают мысли и чувства посредством правильной и красивой речи.                                               Профессиональные достижения   Работаю над развитием артикуляции, правильного произношения звуков, улучшением грамматического строя речи и обогащением словарного запаса у воспитанников детского сада.  Индивидуальные занятия позволяют учитывать особенности каждого ребёнка, стимулируя развитие всех сторон устной речи.  Активно использую современные методики коррекции нарушений речи, включая игровые техники, сенсорные упражнения и коммуникативные игры. </vt:lpstr>
      <vt:lpstr>Повышение квалификации</vt:lpstr>
      <vt:lpstr>Презентация PowerPoint</vt:lpstr>
      <vt:lpstr>Презентация PowerPoint</vt:lpstr>
      <vt:lpstr> Результаты педагогической деятельности </vt:lpstr>
      <vt:lpstr>План образовательных занятий логопеда для детей подготовительной группы (6-7 лет) Цель: Подготовить ребёнка к школе, развить правильную речь, расширить словарный запас, научить грамотно выражать мысли и следить за правилами родного языка Тема занятия: Закрепление звуков 1 Развитие правильного дыхания Упражнения на дыхание диафрагмой, развитие длительности выдоха и плавности вдоха-выдоха. 2 Артикуляция звука Ш Игры и задания на постановку звука Ш ("ш-ш-шипит змея"), автоматизация в словах и предложениях. 3 Дифференциация близких звуков (С-Ш) Игра-путаница, работа с картинками, сравнение артикуляции, подбор пар слов с этими звуками. 4 Автоматизация звуков Р-Л Работа над чистотой произношения сложных звуков Р и Л, игровые приёмы автоматизации в слогах и словах. 5 Чтение коротких рассказов Чтение вместе с ребёнком коротких рассказов, обсуждение содержания, формирование навыка пересказа текста. 6 Составление рассказа по картине По серии картинок составляем небольшой сюжет, работаем над развитием связной речи и последовательностью изложения. 7 Закрепление предлогов Специальные игры и упражнения на использование пространственных предлогов («над», «под», «около»). 8 Грамматическое согласование слов Практические задания на согласование существительных с прилагательными и глаголами в роде, числе и падеже. 9 Заучивание стихотворений Повторение небольших детских стихотворений, развивающих чувство ритма и рифму. 10 Постановка ударения Работа с ритмом речи, понимание важности правильной постановки ударения в словах. </vt:lpstr>
      <vt:lpstr>Презентация PowerPoint</vt:lpstr>
      <vt:lpstr>Презентация PowerPoint</vt:lpstr>
      <vt:lpstr>Презентация PowerPoint</vt:lpstr>
      <vt:lpstr>Отзывы от родителей</vt:lpstr>
      <vt:lpstr>Научно-методическая деятельность </vt:lpstr>
      <vt:lpstr>Презентация PowerPoint</vt:lpstr>
      <vt:lpstr>Достижения воспитанников </vt:lpstr>
      <vt:lpstr>Презентация PowerPoint</vt:lpstr>
      <vt:lpstr>Учебно-материальная база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HUAWEI</dc:creator>
  <cp:lastModifiedBy>HUAWEI</cp:lastModifiedBy>
  <cp:revision>67</cp:revision>
  <dcterms:created xsi:type="dcterms:W3CDTF">2026-01-23T15:01:15Z</dcterms:created>
  <dcterms:modified xsi:type="dcterms:W3CDTF">2026-01-25T14:08:12Z</dcterms:modified>
</cp:coreProperties>
</file>