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90" r:id="rId3"/>
    <p:sldId id="291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306" r:id="rId18"/>
    <p:sldId id="308" r:id="rId19"/>
    <p:sldId id="307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21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5400"/>
    <a:srgbClr val="0B6F0B"/>
    <a:srgbClr val="003300"/>
    <a:srgbClr val="2C451B"/>
    <a:srgbClr val="365422"/>
    <a:srgbClr val="2B1BA5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608" autoAdjust="0"/>
    <p:restoredTop sz="94660"/>
  </p:normalViewPr>
  <p:slideViewPr>
    <p:cSldViewPr snapToGrid="0">
      <p:cViewPr>
        <p:scale>
          <a:sx n="82" d="100"/>
          <a:sy n="82" d="100"/>
        </p:scale>
        <p:origin x="-1344" y="-618"/>
      </p:cViewPr>
      <p:guideLst>
        <p:guide orient="horz" pos="2160"/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24EEA-FB11-4C75-B52F-BAEDB53AFD48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8348-E1F2-4F19-987B-336C805F49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378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24EEA-FB11-4C75-B52F-BAEDB53AFD48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8348-E1F2-4F19-987B-336C805F49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065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24EEA-FB11-4C75-B52F-BAEDB53AFD48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8348-E1F2-4F19-987B-336C805F49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082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24EEA-FB11-4C75-B52F-BAEDB53AFD48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8348-E1F2-4F19-987B-336C805F49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747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24EEA-FB11-4C75-B52F-BAEDB53AFD48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8348-E1F2-4F19-987B-336C805F49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642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24EEA-FB11-4C75-B52F-BAEDB53AFD48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8348-E1F2-4F19-987B-336C805F49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289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24EEA-FB11-4C75-B52F-BAEDB53AFD48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8348-E1F2-4F19-987B-336C805F49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559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24EEA-FB11-4C75-B52F-BAEDB53AFD48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8348-E1F2-4F19-987B-336C805F49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032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24EEA-FB11-4C75-B52F-BAEDB53AFD48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8348-E1F2-4F19-987B-336C805F49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8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24EEA-FB11-4C75-B52F-BAEDB53AFD48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8348-E1F2-4F19-987B-336C805F49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08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24EEA-FB11-4C75-B52F-BAEDB53AFD48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F8348-E1F2-4F19-987B-336C805F49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387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24EEA-FB11-4C75-B52F-BAEDB53AFD48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F8348-E1F2-4F19-987B-336C805F49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968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27.png"/><Relationship Id="rId7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6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7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54.png"/><Relationship Id="rId7" Type="http://schemas.openxmlformats.org/officeDocument/2006/relationships/image" Target="../media/image7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microsoft.com/office/2007/relationships/hdphoto" Target="../media/hdphoto6.wdp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12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19.jpeg"/><Relationship Id="rId5" Type="http://schemas.openxmlformats.org/officeDocument/2006/relationships/image" Target="../media/image14.png"/><Relationship Id="rId10" Type="http://schemas.openxmlformats.org/officeDocument/2006/relationships/image" Target="../media/image18.jpeg"/><Relationship Id="rId4" Type="http://schemas.openxmlformats.org/officeDocument/2006/relationships/image" Target="../media/image13.png"/><Relationship Id="rId9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8.png"/><Relationship Id="rId7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2.jpe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27.png"/><Relationship Id="rId7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8.pn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7.png"/><Relationship Id="rId7" Type="http://schemas.openxmlformats.org/officeDocument/2006/relationships/image" Target="../media/image4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7.png"/><Relationship Id="rId7" Type="http://schemas.openxmlformats.org/officeDocument/2006/relationships/image" Target="../media/image4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9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915" y="162046"/>
            <a:ext cx="8330209" cy="62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32" y="162046"/>
            <a:ext cx="2373995" cy="2552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89498" y="1895330"/>
            <a:ext cx="6516547" cy="2242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7200" dirty="0">
                <a:solidFill>
                  <a:srgbClr val="125400"/>
                </a:solidFill>
                <a:latin typeface="Monotype Corsiva" pitchFamily="66" charset="0"/>
                <a:cs typeface="Times New Roman" pitchFamily="18" charset="0"/>
              </a:rPr>
              <a:t>Всероссийский 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7200" dirty="0">
                <a:solidFill>
                  <a:srgbClr val="125400"/>
                </a:solidFill>
                <a:latin typeface="Monotype Corsiva" pitchFamily="66" charset="0"/>
                <a:cs typeface="Times New Roman" pitchFamily="18" charset="0"/>
              </a:rPr>
              <a:t>«День </a:t>
            </a:r>
            <a:r>
              <a:rPr lang="ru-RU" sz="7200" dirty="0" err="1">
                <a:solidFill>
                  <a:srgbClr val="125400"/>
                </a:solidFill>
                <a:latin typeface="Monotype Corsiva" pitchFamily="66" charset="0"/>
                <a:cs typeface="Times New Roman" pitchFamily="18" charset="0"/>
              </a:rPr>
              <a:t>эколят</a:t>
            </a:r>
            <a:r>
              <a:rPr lang="ru-RU" sz="7200" dirty="0">
                <a:solidFill>
                  <a:srgbClr val="125400"/>
                </a:solidFill>
                <a:latin typeface="Monotype Corsiva" pitchFamily="66" charset="0"/>
                <a:cs typeface="Times New Roman" pitchFamily="18" charset="0"/>
              </a:rPr>
              <a:t>»</a:t>
            </a: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5285935" y="5872248"/>
            <a:ext cx="1620129" cy="7542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800" dirty="0" smtClean="0">
                <a:solidFill>
                  <a:srgbClr val="125400"/>
                </a:solidFill>
                <a:latin typeface="Times New Roman" pitchFamily="18" charset="0"/>
                <a:cs typeface="Times New Roman" pitchFamily="18" charset="0"/>
              </a:rPr>
              <a:t>2025 г.</a:t>
            </a:r>
            <a:endParaRPr kumimoji="0" lang="ru-RU" sz="2800" b="1" i="0" strike="noStrike" kern="1200" cap="none" spc="0" normalizeH="0" baseline="0" noProof="0" dirty="0" smtClean="0">
              <a:ln>
                <a:noFill/>
              </a:ln>
              <a:solidFill>
                <a:srgbClr val="1254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3600" b="1" i="0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439" y="3942049"/>
            <a:ext cx="1262062" cy="254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671" y="4137995"/>
            <a:ext cx="1598768" cy="2351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3475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342" y="-36513"/>
            <a:ext cx="12260483" cy="689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738" y="3965941"/>
            <a:ext cx="1469984" cy="216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6416" y="3965941"/>
            <a:ext cx="1696731" cy="2347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35550" y="3549778"/>
            <a:ext cx="4009665" cy="17815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8600" algn="ctr"/>
            <a:r>
              <a:rPr lang="ru-RU" sz="2100" i="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 </a:t>
            </a:r>
            <a:r>
              <a:rPr lang="ru-RU" sz="2100" i="1" dirty="0" err="1">
                <a:solidFill>
                  <a:srgbClr val="2C451B"/>
                </a:solidFill>
                <a:latin typeface="Times New Roman"/>
              </a:rPr>
              <a:t>Эколятами</a:t>
            </a:r>
            <a:r>
              <a:rPr lang="ru-RU" sz="2100" i="1" dirty="0">
                <a:solidFill>
                  <a:srgbClr val="2C451B"/>
                </a:solidFill>
                <a:latin typeface="Times New Roman"/>
              </a:rPr>
              <a:t> зовут, </a:t>
            </a:r>
            <a:endParaRPr lang="ru-RU" sz="2100" i="1" dirty="0" smtClean="0">
              <a:solidFill>
                <a:srgbClr val="2C451B"/>
              </a:solidFill>
              <a:latin typeface="Times New Roman"/>
            </a:endParaRPr>
          </a:p>
          <a:p>
            <a:pPr indent="228600" algn="ctr"/>
            <a:r>
              <a:rPr lang="ru-RU" sz="2100" i="1" dirty="0" smtClean="0">
                <a:solidFill>
                  <a:srgbClr val="2C451B"/>
                </a:solidFill>
                <a:latin typeface="Times New Roman"/>
              </a:rPr>
              <a:t>тех</a:t>
            </a:r>
            <a:r>
              <a:rPr lang="ru-RU" sz="2100" i="1" dirty="0">
                <a:solidFill>
                  <a:srgbClr val="2C451B"/>
                </a:solidFill>
                <a:latin typeface="Times New Roman"/>
              </a:rPr>
              <a:t>, кто очень любит труд</a:t>
            </a:r>
            <a:endParaRPr lang="ru-RU" sz="2100" i="1" dirty="0">
              <a:solidFill>
                <a:srgbClr val="2C451B"/>
              </a:solidFill>
            </a:endParaRPr>
          </a:p>
          <a:p>
            <a:pPr indent="228600" algn="ctr"/>
            <a:r>
              <a:rPr lang="ru-RU" sz="2100" i="1" dirty="0">
                <a:solidFill>
                  <a:srgbClr val="2C451B"/>
                </a:solidFill>
                <a:latin typeface="Times New Roman"/>
              </a:rPr>
              <a:t>Красавицу природу, небо, </a:t>
            </a:r>
            <a:endParaRPr lang="ru-RU" sz="2100" i="1" dirty="0" smtClean="0">
              <a:solidFill>
                <a:srgbClr val="2C451B"/>
              </a:solidFill>
              <a:latin typeface="Times New Roman"/>
            </a:endParaRPr>
          </a:p>
          <a:p>
            <a:pPr indent="228600" algn="ctr"/>
            <a:r>
              <a:rPr lang="ru-RU" sz="2100" i="1" dirty="0" smtClean="0">
                <a:solidFill>
                  <a:srgbClr val="2C451B"/>
                </a:solidFill>
                <a:latin typeface="Times New Roman"/>
              </a:rPr>
              <a:t>лес </a:t>
            </a:r>
            <a:r>
              <a:rPr lang="ru-RU" sz="2100" i="1" dirty="0">
                <a:solidFill>
                  <a:srgbClr val="2C451B"/>
                </a:solidFill>
                <a:latin typeface="Times New Roman"/>
              </a:rPr>
              <a:t>и воду!</a:t>
            </a:r>
            <a:endParaRPr lang="ru-RU" sz="2100" i="1" dirty="0">
              <a:solidFill>
                <a:srgbClr val="2C451B"/>
              </a:solidFill>
            </a:endParaRPr>
          </a:p>
        </p:txBody>
      </p:sp>
      <p:pic>
        <p:nvPicPr>
          <p:cNvPr id="8194" name="Picture 2" descr="Z:\Казей  А.С\Экология\IMG_20250423_093558_678@207587420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9" t="24169" r="32687" b="21137"/>
          <a:stretch/>
        </p:blipFill>
        <p:spPr bwMode="auto">
          <a:xfrm>
            <a:off x="5845215" y="412057"/>
            <a:ext cx="5497975" cy="52595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Z:\Казей  А.С\Экология\2025\Фотографии\Дельфиненок\IMG_531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4" t="13298" r="22749" b="9157"/>
          <a:stretch/>
        </p:blipFill>
        <p:spPr bwMode="auto">
          <a:xfrm>
            <a:off x="866416" y="412058"/>
            <a:ext cx="4326516" cy="32524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387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56"/>
            <a:ext cx="12284597" cy="689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73" y="3354789"/>
            <a:ext cx="1915611" cy="2819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343" y="3588152"/>
            <a:ext cx="1696731" cy="2724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38758" y="4687747"/>
            <a:ext cx="7957596" cy="11343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28600"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 </a:t>
            </a:r>
            <a:r>
              <a:rPr lang="ru-RU" sz="2400" dirty="0">
                <a:solidFill>
                  <a:srgbClr val="111111"/>
                </a:solidFill>
                <a:latin typeface="Times New Roman"/>
              </a:rPr>
              <a:t> 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Эколята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 дошколята отличные ребята</a:t>
            </a:r>
          </a:p>
          <a:p>
            <a:pPr indent="228600" algn="ctr"/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Добрые и всегда заметные, и всегда ответственные!</a:t>
            </a:r>
          </a:p>
          <a:p>
            <a:pPr indent="228600"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!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752" y="0"/>
            <a:ext cx="7435006" cy="1163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Z:\Казей  А.С\Экология\2025\Фотографии\Золотая рыбка\IMG_20250422_153259_990@96030798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1" t="27435" b="4949"/>
          <a:stretch/>
        </p:blipFill>
        <p:spPr bwMode="auto">
          <a:xfrm>
            <a:off x="468774" y="874303"/>
            <a:ext cx="4728260" cy="25911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Z:\Казей  А.С\Экология\2025\Фотографии\Золотая рыбка\IMG_20250422_153958_502@-73182521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07" b="14677"/>
          <a:stretch/>
        </p:blipFill>
        <p:spPr bwMode="auto">
          <a:xfrm>
            <a:off x="5325246" y="874303"/>
            <a:ext cx="2395688" cy="35125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Z:\Казей  А.С\Экология\2025\Фотографии\Золотая рыбка\IMG_20250422_154013_112@39692401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6" t="21183" r="23045" b="7680"/>
          <a:stretch/>
        </p:blipFill>
        <p:spPr bwMode="auto">
          <a:xfrm>
            <a:off x="8058031" y="909245"/>
            <a:ext cx="2436793" cy="3477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021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4597" cy="689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96" y="3228181"/>
            <a:ext cx="1865312" cy="303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12" y="3680960"/>
            <a:ext cx="6426200" cy="2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 descr="Z:\Казей  А.С\Экология\2025\Фотографии\Золотая рыбка\IMG_20250422_154946_824@163532902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" t="15750" b="9060"/>
          <a:stretch/>
        </p:blipFill>
        <p:spPr bwMode="auto">
          <a:xfrm>
            <a:off x="625596" y="381964"/>
            <a:ext cx="4999998" cy="30470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Z:\Казей  А.С\Экология\2025\Фотографии\Золотая рыбка\IMG_20250422_154239_577@-211839066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51" r="19307" b="13756"/>
          <a:stretch/>
        </p:blipFill>
        <p:spPr bwMode="auto">
          <a:xfrm>
            <a:off x="6176306" y="272005"/>
            <a:ext cx="4171315" cy="39006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606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4597" cy="689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96" y="3228181"/>
            <a:ext cx="1865312" cy="303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Z:\Казей  А.С\Экология\2025\Фотографии\Золотая рыбка\IMG_20250422_155908_860@-95362064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18" t="27156" r="15237" b="19954"/>
          <a:stretch/>
        </p:blipFill>
        <p:spPr bwMode="auto">
          <a:xfrm>
            <a:off x="648182" y="540859"/>
            <a:ext cx="9178724" cy="5589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371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4597" cy="689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210" y="1114542"/>
            <a:ext cx="1267174" cy="2061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69042" y="117501"/>
            <a:ext cx="101515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B6F0B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itka Subheading" pitchFamily="2" charset="0"/>
                <a:cs typeface="Times New Roman" pitchFamily="18" charset="0"/>
              </a:rPr>
              <a:t>Группа </a:t>
            </a:r>
            <a:r>
              <a:rPr lang="ru-RU" sz="40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B6F0B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itka Subheading" pitchFamily="2" charset="0"/>
                <a:cs typeface="Times New Roman" pitchFamily="18" charset="0"/>
              </a:rPr>
              <a:t>«Цветик-семицветик и Юнга»</a:t>
            </a:r>
            <a:endParaRPr lang="ru-RU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B6F0B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0243" name="Picture 3" descr="Z:\Казей  А.С\Экология\2025\Фотографии\цветик-юнга\IMG_468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7" t="17011" r="16183" b="545"/>
          <a:stretch/>
        </p:blipFill>
        <p:spPr bwMode="auto">
          <a:xfrm>
            <a:off x="8627444" y="771893"/>
            <a:ext cx="2935666" cy="24046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Z:\Казей  А.С\Экология\2025\Фотографии\цветик-юнга\IMG_468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4"/>
          <a:stretch/>
        </p:blipFill>
        <p:spPr bwMode="auto">
          <a:xfrm>
            <a:off x="609598" y="954287"/>
            <a:ext cx="5532700" cy="33807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Z:\Казей  А.С\Экология\2025\Фотографии\цветик-юнга\IMG_472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3" t="8778" r="20733"/>
          <a:stretch/>
        </p:blipFill>
        <p:spPr bwMode="auto">
          <a:xfrm rot="16200000">
            <a:off x="6112741" y="3572978"/>
            <a:ext cx="3264060" cy="27851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60270" y="1114543"/>
            <a:ext cx="1267174" cy="2061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614" y="2968314"/>
            <a:ext cx="3803008" cy="434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1723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4597" cy="689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69042" y="117501"/>
            <a:ext cx="101515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B6F0B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itka Subheading" pitchFamily="2" charset="0"/>
                <a:cs typeface="Times New Roman" pitchFamily="18" charset="0"/>
              </a:rPr>
              <a:t>Группа </a:t>
            </a:r>
            <a:r>
              <a:rPr lang="ru-RU" sz="40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B6F0B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itka Subheading" pitchFamily="2" charset="0"/>
                <a:cs typeface="Times New Roman" pitchFamily="18" charset="0"/>
              </a:rPr>
              <a:t>«Цветик-семицветик и Юнга»</a:t>
            </a:r>
            <a:endParaRPr lang="ru-RU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B6F0B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1266" name="Picture 2" descr="Z:\Казей  А.С\Экология\2025\Фотографии\цветик-юнга\IMG_477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9" t="9680" r="21553" b="6892"/>
          <a:stretch/>
        </p:blipFill>
        <p:spPr bwMode="auto">
          <a:xfrm>
            <a:off x="636608" y="983848"/>
            <a:ext cx="3483979" cy="2950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Z:\Казей  А.С\Экология\2025\Фотографии\цветик-юнга\IMG_476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5" t="5260" r="18986" b="3805"/>
          <a:stretch/>
        </p:blipFill>
        <p:spPr bwMode="auto">
          <a:xfrm rot="5400000">
            <a:off x="4132832" y="1156798"/>
            <a:ext cx="2961780" cy="26158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Казей  А.С\Экология\2025\Фотографии\цветик-юнга\IMG_466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3" b="16982"/>
          <a:stretch/>
        </p:blipFill>
        <p:spPr bwMode="auto">
          <a:xfrm>
            <a:off x="7103507" y="983848"/>
            <a:ext cx="4078147" cy="19676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1251" y="4092860"/>
            <a:ext cx="797495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solidFill>
                  <a:srgbClr val="003300"/>
                </a:solidFill>
                <a:latin typeface="Sitka Subheading" pitchFamily="2" charset="0"/>
              </a:rPr>
              <a:t>«</a:t>
            </a:r>
            <a:r>
              <a:rPr lang="ru-RU" sz="2000" i="1" dirty="0" err="1">
                <a:solidFill>
                  <a:srgbClr val="003300"/>
                </a:solidFill>
                <a:latin typeface="Sitka Subheading" pitchFamily="2" charset="0"/>
              </a:rPr>
              <a:t>Эколята</a:t>
            </a:r>
            <a:r>
              <a:rPr lang="ru-RU" sz="2000" i="1" dirty="0">
                <a:solidFill>
                  <a:srgbClr val="003300"/>
                </a:solidFill>
                <a:latin typeface="Sitka Subheading" pitchFamily="2" charset="0"/>
              </a:rPr>
              <a:t>» – дружные ребята, </a:t>
            </a:r>
            <a:endParaRPr lang="ru-RU" sz="2000" i="1" dirty="0" smtClean="0">
              <a:solidFill>
                <a:srgbClr val="003300"/>
              </a:solidFill>
              <a:latin typeface="Sitka Subheading" pitchFamily="2" charset="0"/>
            </a:endParaRPr>
          </a:p>
          <a:p>
            <a:pPr algn="ctr"/>
            <a:r>
              <a:rPr lang="ru-RU" sz="2000" i="1" dirty="0" smtClean="0">
                <a:solidFill>
                  <a:srgbClr val="003300"/>
                </a:solidFill>
                <a:latin typeface="Sitka Subheading" pitchFamily="2" charset="0"/>
              </a:rPr>
              <a:t>Чистоту </a:t>
            </a:r>
            <a:r>
              <a:rPr lang="ru-RU" sz="2000" i="1" dirty="0">
                <a:solidFill>
                  <a:srgbClr val="003300"/>
                </a:solidFill>
                <a:latin typeface="Sitka Subheading" pitchFamily="2" charset="0"/>
              </a:rPr>
              <a:t>планеты охраняют,</a:t>
            </a:r>
          </a:p>
          <a:p>
            <a:pPr algn="ctr"/>
            <a:r>
              <a:rPr lang="ru-RU" sz="2000" i="1" dirty="0">
                <a:solidFill>
                  <a:srgbClr val="003300"/>
                </a:solidFill>
                <a:latin typeface="Sitka Subheading" pitchFamily="2" charset="0"/>
              </a:rPr>
              <a:t>Мусор убирают. Разъясняют всем вокруг:</a:t>
            </a:r>
          </a:p>
          <a:p>
            <a:pPr algn="ctr"/>
            <a:r>
              <a:rPr lang="ru-RU" sz="2000" i="1" dirty="0">
                <a:solidFill>
                  <a:srgbClr val="003300"/>
                </a:solidFill>
                <a:latin typeface="Sitka Subheading" pitchFamily="2" charset="0"/>
              </a:rPr>
              <a:t>Как вести себя в лесу,  Как природу защищать,</a:t>
            </a:r>
          </a:p>
          <a:p>
            <a:pPr algn="ctr"/>
            <a:r>
              <a:rPr lang="ru-RU" sz="2000" i="1" dirty="0">
                <a:solidFill>
                  <a:srgbClr val="003300"/>
                </a:solidFill>
                <a:latin typeface="Sitka Subheading" pitchFamily="2" charset="0"/>
              </a:rPr>
              <a:t>Всем животным помогать!</a:t>
            </a:r>
            <a:endParaRPr lang="ru-RU" sz="2000" i="1" dirty="0">
              <a:solidFill>
                <a:srgbClr val="003300"/>
              </a:solidFill>
              <a:latin typeface="Sitka Subheading" panose="02000505000000020004" pitchFamily="2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22274" y="2992337"/>
            <a:ext cx="2268538" cy="357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3013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4597" cy="689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460">
            <a:off x="5926240" y="3250163"/>
            <a:ext cx="2135662" cy="3475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700" y="165322"/>
            <a:ext cx="2768600" cy="224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Z:\Казей  А.С\Экология\2025\Фотографии\цветик-юнга\IMG_475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6" t="4913" r="5232"/>
          <a:stretch/>
        </p:blipFill>
        <p:spPr bwMode="auto">
          <a:xfrm>
            <a:off x="512287" y="420483"/>
            <a:ext cx="3956345" cy="29246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Z:\Казей  А.С\Экология\2025\Фотографии\цветик-юнга\IMG_476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" t="10169" r="4759" b="7977"/>
          <a:stretch/>
        </p:blipFill>
        <p:spPr bwMode="auto">
          <a:xfrm>
            <a:off x="7480300" y="420483"/>
            <a:ext cx="4360601" cy="30085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7" y="3549067"/>
            <a:ext cx="4136079" cy="28774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2967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4597" cy="689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065" y="3210319"/>
            <a:ext cx="1860029" cy="3026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0390" y="289367"/>
            <a:ext cx="385436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i="1" dirty="0">
                <a:solidFill>
                  <a:srgbClr val="125400"/>
                </a:solidFill>
              </a:rPr>
              <a:t>Нас в любое время года</a:t>
            </a:r>
          </a:p>
          <a:p>
            <a:pPr fontAlgn="base"/>
            <a:r>
              <a:rPr lang="ru-RU" sz="2000" i="1" dirty="0">
                <a:solidFill>
                  <a:srgbClr val="125400"/>
                </a:solidFill>
              </a:rPr>
              <a:t>Учит мудрая природа:</a:t>
            </a:r>
          </a:p>
          <a:p>
            <a:pPr fontAlgn="base"/>
            <a:r>
              <a:rPr lang="ru-RU" sz="2000" i="1" dirty="0">
                <a:solidFill>
                  <a:srgbClr val="125400"/>
                </a:solidFill>
              </a:rPr>
              <a:t>Птицы учат пению.</a:t>
            </a:r>
          </a:p>
          <a:p>
            <a:pPr fontAlgn="base"/>
            <a:r>
              <a:rPr lang="ru-RU" sz="2000" i="1" dirty="0">
                <a:solidFill>
                  <a:srgbClr val="125400"/>
                </a:solidFill>
              </a:rPr>
              <a:t>Паучок терпению.</a:t>
            </a:r>
          </a:p>
          <a:p>
            <a:pPr fontAlgn="base"/>
            <a:r>
              <a:rPr lang="ru-RU" sz="2000" i="1" dirty="0">
                <a:solidFill>
                  <a:srgbClr val="125400"/>
                </a:solidFill>
              </a:rPr>
              <a:t>Пчелы в поле и в саду</a:t>
            </a:r>
          </a:p>
          <a:p>
            <a:pPr fontAlgn="base"/>
            <a:r>
              <a:rPr lang="ru-RU" sz="2000" i="1" dirty="0">
                <a:solidFill>
                  <a:srgbClr val="125400"/>
                </a:solidFill>
              </a:rPr>
              <a:t>Обучают нас труду.</a:t>
            </a:r>
          </a:p>
          <a:p>
            <a:pPr fontAlgn="base"/>
            <a:r>
              <a:rPr lang="ru-RU" sz="2000" i="1" dirty="0">
                <a:solidFill>
                  <a:srgbClr val="125400"/>
                </a:solidFill>
              </a:rPr>
              <a:t>И к тому же в их труде</a:t>
            </a:r>
          </a:p>
          <a:p>
            <a:pPr fontAlgn="base"/>
            <a:r>
              <a:rPr lang="ru-RU" sz="2000" i="1" dirty="0">
                <a:solidFill>
                  <a:srgbClr val="125400"/>
                </a:solidFill>
              </a:rPr>
              <a:t>Все по справедливости.</a:t>
            </a:r>
          </a:p>
          <a:p>
            <a:pPr fontAlgn="base"/>
            <a:r>
              <a:rPr lang="ru-RU" sz="2000" i="1" dirty="0">
                <a:solidFill>
                  <a:srgbClr val="125400"/>
                </a:solidFill>
              </a:rPr>
              <a:t>Отражение в воде</a:t>
            </a:r>
          </a:p>
          <a:p>
            <a:pPr fontAlgn="base"/>
            <a:r>
              <a:rPr lang="ru-RU" sz="2000" i="1" dirty="0">
                <a:solidFill>
                  <a:srgbClr val="125400"/>
                </a:solidFill>
              </a:rPr>
              <a:t>Учит нас правдивости.</a:t>
            </a:r>
          </a:p>
          <a:p>
            <a:pPr fontAlgn="base"/>
            <a:r>
              <a:rPr lang="ru-RU" sz="2000" i="1" dirty="0">
                <a:solidFill>
                  <a:srgbClr val="125400"/>
                </a:solidFill>
              </a:rPr>
              <a:t>Учит снег нас чистоте.</a:t>
            </a:r>
          </a:p>
          <a:p>
            <a:pPr fontAlgn="base"/>
            <a:r>
              <a:rPr lang="ru-RU" sz="2000" i="1" dirty="0">
                <a:solidFill>
                  <a:srgbClr val="125400"/>
                </a:solidFill>
              </a:rPr>
              <a:t>Солнце учит доброте:</a:t>
            </a:r>
          </a:p>
          <a:p>
            <a:pPr fontAlgn="base"/>
            <a:r>
              <a:rPr lang="ru-RU" sz="2000" i="1" dirty="0">
                <a:solidFill>
                  <a:srgbClr val="125400"/>
                </a:solidFill>
              </a:rPr>
              <a:t>Каждый день, зимой и летом,</a:t>
            </a:r>
          </a:p>
          <a:p>
            <a:pPr fontAlgn="base"/>
            <a:r>
              <a:rPr lang="ru-RU" sz="2000" i="1" dirty="0">
                <a:solidFill>
                  <a:srgbClr val="125400"/>
                </a:solidFill>
              </a:rPr>
              <a:t>Дарит нас теплом и светом</a:t>
            </a:r>
            <a:r>
              <a:rPr lang="ru-RU" i="1" dirty="0">
                <a:solidFill>
                  <a:srgbClr val="125400"/>
                </a:solidFill>
              </a:rPr>
              <a:t>.</a:t>
            </a:r>
          </a:p>
        </p:txBody>
      </p:sp>
      <p:pic>
        <p:nvPicPr>
          <p:cNvPr id="5122" name="Picture 2" descr="Z:\Казей  А.С\Экология\2025\Фотографии\цветик-юнга\IMG_477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8" t="7219" r="14197" b="11535"/>
          <a:stretch/>
        </p:blipFill>
        <p:spPr bwMode="auto">
          <a:xfrm>
            <a:off x="3607444" y="367495"/>
            <a:ext cx="4439078" cy="2931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Z:\Казей  А.С\Экология\2025\Фотографии\цветик-юнга\IMG_476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75"/>
          <a:stretch/>
        </p:blipFill>
        <p:spPr bwMode="auto">
          <a:xfrm>
            <a:off x="8363949" y="455959"/>
            <a:ext cx="3368233" cy="2754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724" y="3507592"/>
            <a:ext cx="1680069" cy="2693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298" y="3640397"/>
            <a:ext cx="4314558" cy="25606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0816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4597" cy="689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23688" y="3828357"/>
            <a:ext cx="1579268" cy="2569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06" y="4120840"/>
            <a:ext cx="1680069" cy="2277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Z:\Казей  А.С\Экология\2025\Фотографии\цветик-юнга\IMG_482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6" t="23522" r="8772" b="5172"/>
          <a:stretch/>
        </p:blipFill>
        <p:spPr bwMode="auto">
          <a:xfrm>
            <a:off x="3708438" y="706056"/>
            <a:ext cx="7501669" cy="5692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38896" y="931082"/>
            <a:ext cx="34724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i="1" dirty="0" smtClean="0">
                <a:solidFill>
                  <a:srgbClr val="0B6F0B"/>
                </a:solidFill>
                <a:latin typeface="Sitka Subheading" panose="02000505000000020004" pitchFamily="2" charset="0"/>
              </a:rPr>
              <a:t>Наши </a:t>
            </a:r>
            <a:r>
              <a:rPr lang="ru-RU" sz="2400" b="1" i="1" dirty="0" err="1" smtClean="0">
                <a:solidFill>
                  <a:srgbClr val="0B6F0B"/>
                </a:solidFill>
                <a:latin typeface="Sitka Subheading" panose="02000505000000020004" pitchFamily="2" charset="0"/>
              </a:rPr>
              <a:t>эколята</a:t>
            </a:r>
            <a:endParaRPr lang="ru-RU" sz="2400" b="1" i="1" dirty="0" smtClean="0">
              <a:solidFill>
                <a:srgbClr val="0B6F0B"/>
              </a:solidFill>
              <a:latin typeface="Sitka Subheading" panose="02000505000000020004" pitchFamily="2" charset="0"/>
            </a:endParaRPr>
          </a:p>
          <a:p>
            <a:pPr lvl="0" algn="ctr"/>
            <a:r>
              <a:rPr lang="ru-RU" sz="2400" b="1" i="1" dirty="0" smtClean="0">
                <a:solidFill>
                  <a:srgbClr val="0B6F0B"/>
                </a:solidFill>
                <a:latin typeface="Sitka Subheading" panose="02000505000000020004" pitchFamily="2" charset="0"/>
              </a:rPr>
              <a:t>Весело живут:</a:t>
            </a:r>
          </a:p>
          <a:p>
            <a:pPr lvl="0" algn="ctr"/>
            <a:r>
              <a:rPr lang="ru-RU" sz="2400" b="1" i="1" dirty="0" smtClean="0">
                <a:solidFill>
                  <a:srgbClr val="0B6F0B"/>
                </a:solidFill>
                <a:latin typeface="Sitka Subheading" panose="02000505000000020004" pitchFamily="2" charset="0"/>
              </a:rPr>
              <a:t>Играют и танцуют,</a:t>
            </a:r>
          </a:p>
          <a:p>
            <a:pPr lvl="0" algn="ctr"/>
            <a:r>
              <a:rPr lang="ru-RU" sz="2400" b="1" i="1" dirty="0" smtClean="0">
                <a:solidFill>
                  <a:srgbClr val="0B6F0B"/>
                </a:solidFill>
                <a:latin typeface="Sitka Subheading" panose="02000505000000020004" pitchFamily="2" charset="0"/>
              </a:rPr>
              <a:t>Песенки поют!</a:t>
            </a:r>
            <a:endParaRPr lang="ru-RU" sz="2400" b="1" dirty="0">
              <a:solidFill>
                <a:srgbClr val="0B6F0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8464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4597" cy="689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267" y="347884"/>
            <a:ext cx="3990076" cy="368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343918" y="4794104"/>
            <a:ext cx="73152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125400"/>
                </a:solidFill>
                <a:latin typeface="Times New Roman" pitchFamily="18" charset="0"/>
                <a:cs typeface="Times New Roman" pitchFamily="18" charset="0"/>
              </a:rPr>
              <a:t>До новых встреч!</a:t>
            </a:r>
            <a:endParaRPr lang="ru-RU" sz="5400" b="1" i="1" dirty="0">
              <a:solidFill>
                <a:srgbClr val="1254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4" descr="Эколята - Дошколята&quot;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41" b="95608" l="1879" r="100000">
                        <a14:foregroundMark x1="13987" y1="49324" x2="13987" y2="49324"/>
                        <a14:foregroundMark x1="6263" y1="48986" x2="6263" y2="48986"/>
                        <a14:foregroundMark x1="14823" y1="70946" x2="14823" y2="70946"/>
                        <a14:foregroundMark x1="12944" y1="65541" x2="12944" y2="65541"/>
                        <a14:foregroundMark x1="16284" y1="65541" x2="16284" y2="65541"/>
                        <a14:foregroundMark x1="41962" y1="50676" x2="41962" y2="50676"/>
                        <a14:foregroundMark x1="44676" y1="29392" x2="44676" y2="29392"/>
                        <a14:foregroundMark x1="33612" y1="36486" x2="33612" y2="36486"/>
                        <a14:foregroundMark x1="43633" y1="73311" x2="43633" y2="73311"/>
                        <a14:foregroundMark x1="36952" y1="78716" x2="36952" y2="78716"/>
                        <a14:foregroundMark x1="43633" y1="86824" x2="43633" y2="86824"/>
                        <a14:foregroundMark x1="33612" y1="87162" x2="33612" y2="87162"/>
                        <a14:foregroundMark x1="37578" y1="73986" x2="37578" y2="73986"/>
                        <a14:foregroundMark x1="69102" y1="46284" x2="69102" y2="46284"/>
                        <a14:foregroundMark x1="64718" y1="52027" x2="64718" y2="52027"/>
                        <a14:foregroundMark x1="60752" y1="19932" x2="60752" y2="19932"/>
                        <a14:foregroundMark x1="74739" y1="37500" x2="74739" y2="37500"/>
                        <a14:foregroundMark x1="83507" y1="32770" x2="83507" y2="32770"/>
                        <a14:foregroundMark x1="76200" y1="43581" x2="76200" y2="43581"/>
                        <a14:foregroundMark x1="95407" y1="22297" x2="95407" y2="22297"/>
                        <a14:foregroundMark x1="89353" y1="22297" x2="89353" y2="22297"/>
                        <a14:foregroundMark x1="86221" y1="56081" x2="86221" y2="56081"/>
                        <a14:foregroundMark x1="84969" y1="48649" x2="84969" y2="48649"/>
                        <a14:foregroundMark x1="88309" y1="52703" x2="88309" y2="52703"/>
                        <a14:foregroundMark x1="64718" y1="56081" x2="64718" y2="56081"/>
                        <a14:foregroundMark x1="67015" y1="72635" x2="67015" y2="72635"/>
                        <a14:foregroundMark x1="62630" y1="69257" x2="62630" y2="69257"/>
                        <a14:foregroundMark x1="66806" y1="67905" x2="66806" y2="67905"/>
                        <a14:foregroundMark x1="63048" y1="77703" x2="63048" y2="77703"/>
                        <a14:foregroundMark x1="43006" y1="79730" x2="43006" y2="79730"/>
                        <a14:foregroundMark x1="83716" y1="85135" x2="83716" y2="85135"/>
                        <a14:foregroundMark x1="91649" y1="78041" x2="91649" y2="78041"/>
                        <a14:foregroundMark x1="84134" y1="70608" x2="84134" y2="70608"/>
                        <a14:foregroundMark x1="93528" y1="88176" x2="93528" y2="88176"/>
                        <a14:foregroundMark x1="90605" y1="72297" x2="90605" y2="72297"/>
                        <a14:foregroundMark x1="92902" y1="82770" x2="92902" y2="82770"/>
                        <a14:foregroundMark x1="25887" y1="46622" x2="25887" y2="46622"/>
                        <a14:foregroundMark x1="22547" y1="46622" x2="22547" y2="46622"/>
                        <a14:foregroundMark x1="9395" y1="77365" x2="9395" y2="77365"/>
                        <a14:foregroundMark x1="12944" y1="70608" x2="12944" y2="70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227" y="4037822"/>
            <a:ext cx="3900023" cy="241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5114" y="1146412"/>
            <a:ext cx="582978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800" i="1" dirty="0">
                <a:solidFill>
                  <a:srgbClr val="0B6F0B"/>
                </a:solidFill>
              </a:rPr>
              <a:t>Давайте, друзья, в любую погоду</a:t>
            </a:r>
          </a:p>
          <a:p>
            <a:pPr fontAlgn="base"/>
            <a:r>
              <a:rPr lang="ru-RU" sz="2800" i="1" dirty="0">
                <a:solidFill>
                  <a:srgbClr val="0B6F0B"/>
                </a:solidFill>
              </a:rPr>
              <a:t>Будем беречь родную природу</a:t>
            </a:r>
            <a:r>
              <a:rPr lang="ru-RU" sz="2800" i="1" dirty="0" smtClean="0">
                <a:solidFill>
                  <a:srgbClr val="0B6F0B"/>
                </a:solidFill>
              </a:rPr>
              <a:t>!</a:t>
            </a:r>
            <a:endParaRPr lang="ru-RU" sz="2800" i="1" dirty="0">
              <a:solidFill>
                <a:srgbClr val="0B6F0B"/>
              </a:solidFill>
            </a:endParaRPr>
          </a:p>
          <a:p>
            <a:pPr fontAlgn="base"/>
            <a:r>
              <a:rPr lang="ru-RU" sz="2800" i="1" dirty="0">
                <a:solidFill>
                  <a:srgbClr val="0B6F0B"/>
                </a:solidFill>
              </a:rPr>
              <a:t>И от любви заботливой нашей</a:t>
            </a:r>
          </a:p>
          <a:p>
            <a:pPr fontAlgn="base"/>
            <a:r>
              <a:rPr lang="ru-RU" sz="2800" i="1" dirty="0">
                <a:solidFill>
                  <a:srgbClr val="0B6F0B"/>
                </a:solidFill>
              </a:rPr>
              <a:t>Станет земля и богаче, и краше!</a:t>
            </a:r>
          </a:p>
          <a:p>
            <a:pPr fontAlgn="base"/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877586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9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384" y="36513"/>
            <a:ext cx="8871353" cy="154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591" y="4523343"/>
            <a:ext cx="837329" cy="1688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42493" y="4726941"/>
            <a:ext cx="1047714" cy="1542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3" r="12505"/>
          <a:stretch/>
        </p:blipFill>
        <p:spPr bwMode="auto">
          <a:xfrm>
            <a:off x="9363920" y="4548176"/>
            <a:ext cx="1062443" cy="1780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 descr="Z:\Казей  А.С\Экология\2025\Фотографии\Солнышко\IMG_504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1" t="18360" r="17269" b="11576"/>
          <a:stretch/>
        </p:blipFill>
        <p:spPr bwMode="auto">
          <a:xfrm>
            <a:off x="266219" y="1169044"/>
            <a:ext cx="7731888" cy="4710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69717" y="6005519"/>
            <a:ext cx="7523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3600" i="1" dirty="0" smtClean="0">
                <a:solidFill>
                  <a:srgbClr val="125400"/>
                </a:solidFill>
                <a:latin typeface="Montserrat"/>
              </a:rPr>
              <a:t>Земля </a:t>
            </a:r>
            <a:r>
              <a:rPr lang="ru-RU" sz="3600" i="1" dirty="0">
                <a:solidFill>
                  <a:srgbClr val="125400"/>
                </a:solidFill>
                <a:latin typeface="Montserrat"/>
              </a:rPr>
              <a:t>- наш </a:t>
            </a:r>
            <a:r>
              <a:rPr lang="ru-RU" sz="3600" i="1" dirty="0" smtClean="0">
                <a:solidFill>
                  <a:srgbClr val="125400"/>
                </a:solidFill>
                <a:latin typeface="Montserrat"/>
              </a:rPr>
              <a:t>дом!</a:t>
            </a:r>
            <a:endParaRPr lang="ru-RU" sz="3600" b="0" i="1" dirty="0">
              <a:solidFill>
                <a:srgbClr val="125400"/>
              </a:solidFill>
              <a:effectLst/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141360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3"/>
            <a:ext cx="12192000" cy="689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377" y="4573805"/>
            <a:ext cx="788533" cy="1590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151" y="4458057"/>
            <a:ext cx="1158873" cy="1705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439" y="4458057"/>
            <a:ext cx="1335589" cy="1847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Z:\Казей  А.С\Экология\2025\Фотографии\Солнышко\IMG_494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7" t="19201"/>
          <a:stretch/>
        </p:blipFill>
        <p:spPr bwMode="auto">
          <a:xfrm>
            <a:off x="200488" y="687828"/>
            <a:ext cx="4004841" cy="23398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Z:\Казей  А.С\Экология\2025\Фотографии\Солнышко\IMG_497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8" t="18206" b="1640"/>
          <a:stretch/>
        </p:blipFill>
        <p:spPr bwMode="auto">
          <a:xfrm>
            <a:off x="7466399" y="687828"/>
            <a:ext cx="4409955" cy="24122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Z:\Казей  А.С\Экология\2025\Фотографии\Солнышко\IMG_5027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8" b="7247"/>
          <a:stretch/>
        </p:blipFill>
        <p:spPr bwMode="auto">
          <a:xfrm>
            <a:off x="5159629" y="3588873"/>
            <a:ext cx="3548670" cy="25163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Z:\Казей  А.С\Экология\2025\Фотографии\Солнышко\IMG_5030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8" r="9962" b="13460"/>
          <a:stretch/>
        </p:blipFill>
        <p:spPr bwMode="auto">
          <a:xfrm>
            <a:off x="2005741" y="3622366"/>
            <a:ext cx="2745110" cy="24828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Z:\Казей  А.С\Экология\2025\Фотографии\Солнышко\IMG_5015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348" y="6858000"/>
            <a:ext cx="41386728" cy="2759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Z:\Казей  А.С\Экология\2025\Фотографии\Солнышко\IMG_5015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9" t="10996" r="15261" b="7027"/>
          <a:stretch/>
        </p:blipFill>
        <p:spPr bwMode="auto">
          <a:xfrm>
            <a:off x="4537277" y="726333"/>
            <a:ext cx="2588904" cy="23351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385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3"/>
            <a:ext cx="12192000" cy="689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353" y="4810685"/>
            <a:ext cx="903208" cy="1329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9490" y="4728772"/>
            <a:ext cx="1057796" cy="1463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069100" y="3899"/>
            <a:ext cx="89803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B6F0B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itka Subheading" pitchFamily="2" charset="0"/>
                <a:cs typeface="Times New Roman" pitchFamily="18" charset="0"/>
              </a:rPr>
              <a:t>Группа </a:t>
            </a:r>
            <a:r>
              <a:rPr lang="ru-RU" sz="60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B6F0B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itka Subheading" pitchFamily="2" charset="0"/>
                <a:cs typeface="Times New Roman" pitchFamily="18" charset="0"/>
              </a:rPr>
              <a:t>«</a:t>
            </a:r>
            <a:r>
              <a:rPr lang="ru-RU" sz="6000" b="1" i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B6F0B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itka Subheading" pitchFamily="2" charset="0"/>
                <a:cs typeface="Times New Roman" pitchFamily="18" charset="0"/>
              </a:rPr>
              <a:t>Абвгдейка</a:t>
            </a:r>
            <a:r>
              <a:rPr lang="ru-RU" sz="60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B6F0B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itka Subheading" pitchFamily="2" charset="0"/>
                <a:cs typeface="Times New Roman" pitchFamily="18" charset="0"/>
              </a:rPr>
              <a:t>»</a:t>
            </a:r>
            <a:endParaRPr lang="ru-RU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B6F0B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098" name="Picture 2" descr="Z:\Казей  А.С\Экология\2025\Фотографии\АБВ\IMG_490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4" r="21345" b="7577"/>
          <a:stretch/>
        </p:blipFill>
        <p:spPr bwMode="auto">
          <a:xfrm>
            <a:off x="8648861" y="3577981"/>
            <a:ext cx="1898249" cy="24654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Z:\Казей  А.С\Экология\2025\Фотографии\АБВ\IMG_490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4" t="3243" r="33667" b="13844"/>
          <a:stretch/>
        </p:blipFill>
        <p:spPr bwMode="auto">
          <a:xfrm>
            <a:off x="6720238" y="3577982"/>
            <a:ext cx="1713355" cy="2523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Z:\Казей  А.С\Экология\2025\Фотографии\АБВ\IMG_485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85" b="8000"/>
          <a:stretch/>
        </p:blipFill>
        <p:spPr bwMode="auto">
          <a:xfrm>
            <a:off x="273603" y="978964"/>
            <a:ext cx="5220182" cy="24865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32929" y="1193182"/>
            <a:ext cx="4726414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2700" i="1" dirty="0">
                <a:solidFill>
                  <a:srgbClr val="003300"/>
                </a:solidFill>
                <a:latin typeface="Sitka Subheading" panose="02000505000000020004" pitchFamily="2" charset="0"/>
              </a:rPr>
              <a:t>Каждый день от нас зависит </a:t>
            </a:r>
            <a:r>
              <a:rPr lang="ru-RU" sz="2700" i="1" dirty="0" smtClean="0">
                <a:solidFill>
                  <a:srgbClr val="003300"/>
                </a:solidFill>
                <a:latin typeface="Sitka Subheading" panose="02000505000000020004" pitchFamily="2" charset="0"/>
              </a:rPr>
              <a:t>состояние </a:t>
            </a:r>
            <a:r>
              <a:rPr lang="ru-RU" sz="2700" i="1" dirty="0">
                <a:solidFill>
                  <a:srgbClr val="003300"/>
                </a:solidFill>
                <a:latin typeface="Sitka Subheading" panose="02000505000000020004" pitchFamily="2" charset="0"/>
              </a:rPr>
              <a:t>земли.</a:t>
            </a:r>
          </a:p>
          <a:p>
            <a:pPr lvl="0" algn="ctr">
              <a:lnSpc>
                <a:spcPct val="90000"/>
              </a:lnSpc>
            </a:pPr>
            <a:r>
              <a:rPr lang="ru-RU" sz="2700" i="1" dirty="0">
                <a:solidFill>
                  <a:srgbClr val="003300"/>
                </a:solidFill>
                <a:latin typeface="Sitka Subheading" panose="02000505000000020004" pitchFamily="2" charset="0"/>
              </a:rPr>
              <a:t>Нас она всегда питает.</a:t>
            </a:r>
          </a:p>
          <a:p>
            <a:pPr lvl="0" algn="ctr">
              <a:lnSpc>
                <a:spcPct val="90000"/>
              </a:lnSpc>
            </a:pPr>
            <a:r>
              <a:rPr lang="ru-RU" sz="2700" i="1" dirty="0">
                <a:solidFill>
                  <a:srgbClr val="003300"/>
                </a:solidFill>
                <a:latin typeface="Sitka Subheading" panose="02000505000000020004" pitchFamily="2" charset="0"/>
              </a:rPr>
              <a:t>А вот чем ответим мы?</a:t>
            </a:r>
          </a:p>
        </p:txBody>
      </p:sp>
      <p:pic>
        <p:nvPicPr>
          <p:cNvPr id="4102" name="Picture 6" descr="Z:\Казей  А.С\Экология\2025\Фотографии\АБВ\IMG_488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52" t="19607" r="1995" b="13631"/>
          <a:stretch/>
        </p:blipFill>
        <p:spPr bwMode="auto">
          <a:xfrm>
            <a:off x="273603" y="3606396"/>
            <a:ext cx="5220182" cy="2585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863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3"/>
            <a:ext cx="12192000" cy="689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849" y="34724"/>
            <a:ext cx="550350" cy="810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2837" y="-75579"/>
            <a:ext cx="636960" cy="881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Z:\Казей  А.С\Экология\2025\Фотографии\АБВ\IMG_490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4" t="19635" r="23176"/>
          <a:stretch/>
        </p:blipFill>
        <p:spPr bwMode="auto">
          <a:xfrm>
            <a:off x="239700" y="567159"/>
            <a:ext cx="7614302" cy="57821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Казей  А.С\Экология\2025\Фотографии\АБВ\IMG_491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" r="7699" b="12060"/>
          <a:stretch/>
        </p:blipFill>
        <p:spPr bwMode="auto">
          <a:xfrm rot="5400000">
            <a:off x="7223172" y="1746936"/>
            <a:ext cx="5440614" cy="33276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412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3"/>
            <a:ext cx="12192000" cy="689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188" y="3604780"/>
            <a:ext cx="1580983" cy="2187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588" y="324091"/>
            <a:ext cx="3902600" cy="3280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Z:\Казей  А.С\Экология\2025\Фотографии\АБВ\IMG_492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35" t="3397" r="27298" b="6627"/>
          <a:stretch/>
        </p:blipFill>
        <p:spPr bwMode="auto">
          <a:xfrm>
            <a:off x="1156283" y="447867"/>
            <a:ext cx="2451223" cy="30257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198" y="3500044"/>
            <a:ext cx="4368404" cy="2194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Z:\Казей  А.С\Экология\2025\Фотографии\АБВ\IMG_490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" r="10951" b="3964"/>
          <a:stretch/>
        </p:blipFill>
        <p:spPr bwMode="auto">
          <a:xfrm rot="5400000">
            <a:off x="8060002" y="828719"/>
            <a:ext cx="2906367" cy="22941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283" y="3604780"/>
            <a:ext cx="2908300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6571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78" y="4101618"/>
            <a:ext cx="1469984" cy="216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959" y="4078171"/>
            <a:ext cx="1580983" cy="2187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352" y="5855941"/>
            <a:ext cx="7783332" cy="818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968" y="0"/>
            <a:ext cx="6532483" cy="1108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Z:\Казей  А.С\Экология\2025\Фотографии\Дельфиненок\IMG_524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9"/>
          <a:stretch/>
        </p:blipFill>
        <p:spPr bwMode="auto">
          <a:xfrm>
            <a:off x="293608" y="984006"/>
            <a:ext cx="4902765" cy="28759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Z:\Казей  А.С\Экология\2025\Фотографии\Дельфиненок\IMG_524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974"/>
          <a:stretch/>
        </p:blipFill>
        <p:spPr bwMode="auto">
          <a:xfrm>
            <a:off x="5578998" y="984006"/>
            <a:ext cx="4791918" cy="28759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06188" y="3708704"/>
            <a:ext cx="4745620" cy="2009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60680" algn="just"/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Куда  б дороги не вели,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360680" algn="just"/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Всегда ты будешь в нём.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360680" algn="just"/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Природою родной земли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360680" algn="just"/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 будешь 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окружён!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400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56"/>
            <a:ext cx="12192000" cy="689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204" y="4229565"/>
            <a:ext cx="1469984" cy="216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601" y="4108564"/>
            <a:ext cx="1580983" cy="2187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5" r="10765"/>
          <a:stretch/>
        </p:blipFill>
        <p:spPr bwMode="auto">
          <a:xfrm>
            <a:off x="928488" y="647668"/>
            <a:ext cx="5002498" cy="34634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Z:\Казей  А.С\Экология\2025\Фотографии\Дельфиненок\IMG_529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662792"/>
            <a:ext cx="5168658" cy="34457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43371" y="4640118"/>
            <a:ext cx="4375230" cy="857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727" y="154215"/>
            <a:ext cx="622164" cy="1256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02785" y="18256"/>
            <a:ext cx="488327" cy="98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29737" y="4407326"/>
            <a:ext cx="478806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125400"/>
                </a:solidFill>
                <a:latin typeface="Montserrat"/>
              </a:rPr>
              <a:t>Наш дом родной, наш общий дом,</a:t>
            </a:r>
            <a:r>
              <a:rPr lang="ru-RU" sz="2000" dirty="0">
                <a:solidFill>
                  <a:srgbClr val="125400"/>
                </a:solidFill>
              </a:rPr>
              <a:t/>
            </a:r>
            <a:br>
              <a:rPr lang="ru-RU" sz="2000" dirty="0">
                <a:solidFill>
                  <a:srgbClr val="125400"/>
                </a:solidFill>
              </a:rPr>
            </a:br>
            <a:r>
              <a:rPr lang="ru-RU" sz="2000" dirty="0">
                <a:solidFill>
                  <a:srgbClr val="125400"/>
                </a:solidFill>
                <a:latin typeface="Montserrat"/>
              </a:rPr>
              <a:t>Земля, где мы с тобой живем.</a:t>
            </a:r>
            <a:r>
              <a:rPr lang="ru-RU" sz="2000" dirty="0">
                <a:solidFill>
                  <a:srgbClr val="125400"/>
                </a:solidFill>
              </a:rPr>
              <a:t/>
            </a:r>
            <a:br>
              <a:rPr lang="ru-RU" sz="2000" dirty="0">
                <a:solidFill>
                  <a:srgbClr val="125400"/>
                </a:solidFill>
              </a:rPr>
            </a:br>
            <a:r>
              <a:rPr lang="ru-RU" sz="2000" dirty="0">
                <a:solidFill>
                  <a:srgbClr val="125400"/>
                </a:solidFill>
                <a:latin typeface="Montserrat"/>
              </a:rPr>
              <a:t>Ты только посмотри вокруг.</a:t>
            </a:r>
            <a:r>
              <a:rPr lang="ru-RU" sz="2000" dirty="0">
                <a:solidFill>
                  <a:srgbClr val="125400"/>
                </a:solidFill>
              </a:rPr>
              <a:t/>
            </a:r>
            <a:br>
              <a:rPr lang="ru-RU" sz="2000" dirty="0">
                <a:solidFill>
                  <a:srgbClr val="125400"/>
                </a:solidFill>
              </a:rPr>
            </a:br>
            <a:r>
              <a:rPr lang="ru-RU" sz="2000" dirty="0">
                <a:solidFill>
                  <a:srgbClr val="125400"/>
                </a:solidFill>
                <a:latin typeface="Montserrat"/>
              </a:rPr>
              <a:t>Тут речка, там зеленый луг,</a:t>
            </a:r>
            <a:endParaRPr lang="ru-RU" sz="2000" dirty="0">
              <a:solidFill>
                <a:srgbClr val="1254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982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56"/>
            <a:ext cx="12192000" cy="689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58" y="4229565"/>
            <a:ext cx="1469984" cy="216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337" y="4095089"/>
            <a:ext cx="1696731" cy="2347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40910" y="4398380"/>
            <a:ext cx="5428527" cy="1412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 </a:t>
            </a:r>
            <a:r>
              <a:rPr lang="ru-RU" sz="2800" b="1" dirty="0" err="1">
                <a:solidFill>
                  <a:srgbClr val="365422"/>
                </a:solidFill>
                <a:latin typeface="Times New Roman"/>
              </a:rPr>
              <a:t>Эколята</a:t>
            </a:r>
            <a:r>
              <a:rPr lang="ru-RU" sz="2800" dirty="0">
                <a:solidFill>
                  <a:srgbClr val="365422"/>
                </a:solidFill>
                <a:latin typeface="Times New Roman"/>
              </a:rPr>
              <a:t> – природу охраняют, </a:t>
            </a:r>
            <a:endParaRPr lang="ru-RU" sz="2800" dirty="0" smtClean="0">
              <a:solidFill>
                <a:srgbClr val="365422"/>
              </a:solidFill>
              <a:latin typeface="Times New Roman"/>
            </a:endParaRPr>
          </a:p>
          <a:p>
            <a:pPr algn="ctr"/>
            <a:r>
              <a:rPr lang="ru-RU" sz="2800" dirty="0" smtClean="0">
                <a:solidFill>
                  <a:srgbClr val="365422"/>
                </a:solidFill>
                <a:latin typeface="Times New Roman"/>
              </a:rPr>
              <a:t>ни </a:t>
            </a:r>
            <a:r>
              <a:rPr lang="ru-RU" sz="2800" dirty="0">
                <a:solidFill>
                  <a:srgbClr val="365422"/>
                </a:solidFill>
                <a:latin typeface="Times New Roman"/>
              </a:rPr>
              <a:t>на минуту о ней не </a:t>
            </a:r>
            <a:r>
              <a:rPr lang="ru-RU" sz="2800" dirty="0" smtClean="0">
                <a:solidFill>
                  <a:srgbClr val="365422"/>
                </a:solidFill>
                <a:latin typeface="Times New Roman"/>
              </a:rPr>
              <a:t>забывают!</a:t>
            </a:r>
            <a:endParaRPr lang="ru-RU" sz="2800" dirty="0">
              <a:solidFill>
                <a:srgbClr val="365422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226" y="316496"/>
            <a:ext cx="4614862" cy="292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Z:\Казей  А.С\Экология\2025\Фотографии\Дельфиненок\IMG_531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" t="12750" r="5397" b="7943"/>
          <a:stretch/>
        </p:blipFill>
        <p:spPr bwMode="auto">
          <a:xfrm>
            <a:off x="891250" y="590309"/>
            <a:ext cx="5440102" cy="35182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557" y="3720135"/>
            <a:ext cx="1828800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278" y="4208697"/>
            <a:ext cx="1654248" cy="242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31176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1029</TotalTime>
  <Words>195</Words>
  <Application>Microsoft Office PowerPoint</Application>
  <PresentationFormat>Произвольный</PresentationFormat>
  <Paragraphs>53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Березуцкая</dc:creator>
  <cp:lastModifiedBy>МетодКабинет</cp:lastModifiedBy>
  <cp:revision>88</cp:revision>
  <dcterms:created xsi:type="dcterms:W3CDTF">2017-05-01T17:58:09Z</dcterms:created>
  <dcterms:modified xsi:type="dcterms:W3CDTF">2025-04-24T02:10:28Z</dcterms:modified>
</cp:coreProperties>
</file>