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9" r:id="rId2"/>
    <p:sldId id="265" r:id="rId3"/>
    <p:sldId id="305" r:id="rId4"/>
    <p:sldId id="306" r:id="rId5"/>
    <p:sldId id="264" r:id="rId6"/>
    <p:sldId id="307" r:id="rId7"/>
    <p:sldId id="261" r:id="rId8"/>
    <p:sldId id="308" r:id="rId9"/>
    <p:sldId id="286" r:id="rId10"/>
    <p:sldId id="287" r:id="rId11"/>
    <p:sldId id="309" r:id="rId12"/>
    <p:sldId id="326" r:id="rId13"/>
    <p:sldId id="327" r:id="rId14"/>
    <p:sldId id="310" r:id="rId15"/>
    <p:sldId id="311" r:id="rId16"/>
    <p:sldId id="328" r:id="rId17"/>
    <p:sldId id="312" r:id="rId18"/>
    <p:sldId id="313" r:id="rId19"/>
    <p:sldId id="315" r:id="rId20"/>
    <p:sldId id="316" r:id="rId21"/>
    <p:sldId id="317" r:id="rId22"/>
    <p:sldId id="319" r:id="rId23"/>
    <p:sldId id="323" r:id="rId24"/>
    <p:sldId id="324" r:id="rId25"/>
    <p:sldId id="325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-2628" y="-858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физической подготовленности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Ноябрь 2020г.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BC-456B-A7E6-C0C8096CFD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Ноябрь 2020г.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BC-456B-A7E6-C0C8096CFD7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Ноябрь 2020г.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BC-456B-A7E6-C0C8096CF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855040"/>
        <c:axId val="102406912"/>
      </c:barChart>
      <c:catAx>
        <c:axId val="1368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2406912"/>
        <c:crosses val="autoZero"/>
        <c:auto val="1"/>
        <c:lblAlgn val="ctr"/>
        <c:lblOffset val="100"/>
        <c:noMultiLvlLbl val="0"/>
      </c:catAx>
      <c:valAx>
        <c:axId val="10240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85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физической подготовленности 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Ноябрь 2020г.</c:v>
                </c:pt>
                <c:pt idx="1">
                  <c:v>Ноябрь 2021г.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F6-44AF-90CD-E393E107B84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Ноябрь 2020г.</c:v>
                </c:pt>
                <c:pt idx="1">
                  <c:v>Ноябрь 2021г.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F6-44AF-90CD-E393E107B84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Ноябрь 2020г.</c:v>
                </c:pt>
                <c:pt idx="1">
                  <c:v>Ноябрь 2021г.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53</c:v>
                </c:pt>
                <c:pt idx="1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F6-44AF-90CD-E393E107B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159552"/>
        <c:axId val="162982144"/>
      </c:barChart>
      <c:catAx>
        <c:axId val="16315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2982144"/>
        <c:crosses val="autoZero"/>
        <c:auto val="1"/>
        <c:lblAlgn val="ctr"/>
        <c:lblOffset val="100"/>
        <c:noMultiLvlLbl val="0"/>
      </c:catAx>
      <c:valAx>
        <c:axId val="16298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15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9E3D8-D489-4682-A8F1-0EDC5419A040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6F877-01D3-4053-9720-043126AD3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25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6F877-01D3-4053-9720-043126AD335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6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6F877-01D3-4053-9720-043126AD335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1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6F877-01D3-4053-9720-043126AD335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3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6F877-01D3-4053-9720-043126AD335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2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43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17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26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50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0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09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71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39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12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41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EE96-6A63-45CB-95A7-AC1BA4D71E7B}" type="datetimeFigureOut">
              <a:rPr lang="ru-RU" smtClean="0"/>
              <a:t>23.10.2022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8534-F1F1-4218-96E3-F5CC0176A0A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5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jpeg"/><Relationship Id="rId3" Type="http://schemas.openxmlformats.org/officeDocument/2006/relationships/image" Target="../media/image44.png"/><Relationship Id="rId7" Type="http://schemas.microsoft.com/office/2007/relationships/hdphoto" Target="../media/hdphoto16.wdp"/><Relationship Id="rId12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5" Type="http://schemas.microsoft.com/office/2007/relationships/hdphoto" Target="../media/hdphoto18.wdp"/><Relationship Id="rId10" Type="http://schemas.openxmlformats.org/officeDocument/2006/relationships/image" Target="../media/image49.jpeg"/><Relationship Id="rId4" Type="http://schemas.microsoft.com/office/2007/relationships/hdphoto" Target="../media/hdphoto15.wdp"/><Relationship Id="rId9" Type="http://schemas.openxmlformats.org/officeDocument/2006/relationships/image" Target="../media/image48.jpe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image" Target="../media/image1.png"/><Relationship Id="rId16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4.png"/><Relationship Id="rId5" Type="http://schemas.openxmlformats.org/officeDocument/2006/relationships/image" Target="../media/image70.jpg"/><Relationship Id="rId15" Type="http://schemas.openxmlformats.org/officeDocument/2006/relationships/image" Target="../media/image77.png"/><Relationship Id="rId10" Type="http://schemas.microsoft.com/office/2007/relationships/hdphoto" Target="../media/hdphoto20.wdp"/><Relationship Id="rId4" Type="http://schemas.openxmlformats.org/officeDocument/2006/relationships/image" Target="../media/image69.jpeg"/><Relationship Id="rId9" Type="http://schemas.openxmlformats.org/officeDocument/2006/relationships/image" Target="../media/image73.png"/><Relationship Id="rId1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6.jpg"/><Relationship Id="rId3" Type="http://schemas.openxmlformats.org/officeDocument/2006/relationships/image" Target="../media/image78.jpg"/><Relationship Id="rId7" Type="http://schemas.openxmlformats.org/officeDocument/2006/relationships/image" Target="../media/image81.jpg"/><Relationship Id="rId12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microsoft.com/office/2007/relationships/hdphoto" Target="../media/hdphoto24.wdp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jpg"/><Relationship Id="rId9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ъъъъъъъъъъъъъъъъъъъъъъъъъъъъъъъъъъъъъъъъъъъъъъъъъъъъъъъъъъ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4512" y="2951946"/>
            <a:ext cx="6314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«Организация условий для двигательной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активности детей в ДОУ»</a:t>
            </a:r>
            <a:endParaRPr lang="ru-RU" alt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61991" y="4544247"/>
            <a:ext cx="60915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Составители: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Берюх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Е.Н., </a:t>
            </a:r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с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тарший воспитатель первой 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категории</a:t>
            </a:r>
          </a:p>
          <a:p>
            <a:pPr>
              <a:spcBef>
                <a:spcPct val="0"/>
              </a:spcBef>
            </a:pPr>
            <a:r>
              <a:rPr lang="ru-RU" altLang="ru-RU" sz="1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Шкоденко</a:t>
            </a:r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 И.Г., педагог дополнительного образования высшей категории</a:t>
            </a:r>
            <a:endParaRPr lang="ru-RU" altLang="ru-RU" sz="16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spcBef>
                <a:spcPct val="0"/>
              </a:spcBef>
            </a:pPr>
            <a:r>
              <a:rPr lang="ru-RU" altLang="ru-RU" sz="16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Методическое сопровождение: 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Николаева М.В., директор учреждения</a:t>
            </a:r>
            <a:endParaRPr lang="ru-RU" alt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0867" y="815676"/>
            <a:ext cx="672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Муниципальное  казённое дошкольное образовательное учреждение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«Центр развития ребёнка-детский сад «Колокольчик» </a:t>
            </a:r>
            <a:r>
              <a:rPr lang="ru-RU" sz="2000" dirty="0" err="1" smtClean="0">
                <a:latin typeface="Monotype Corsiva" panose="03010101010201010101" pitchFamily="66" charset="0"/>
              </a:rPr>
              <a:t>п.Витим</a:t>
            </a:r>
            <a:r>
              <a:rPr lang="ru-RU" sz="2000" dirty="0" smtClean="0">
                <a:latin typeface="Monotype Corsiva" panose="03010101010201010101" pitchFamily="66" charset="0"/>
              </a:rPr>
              <a:t>»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0300" y="599509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Monotype Corsiva" panose="03010101010201010101" pitchFamily="66" charset="0"/>
              </a:rPr>
              <a:t>Витим, 2021 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04" y="1620974"/>
            <a:ext cx="1372187" cy="12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106" y="1221656"/>
            <a:ext cx="76897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диагностика физического развития ребенка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(Г.Н.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Олонцева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Times New Roman"/>
              </a:rPr>
              <a:t>Оценка </a:t>
            </a:r>
            <a:r>
              <a:rPr lang="ru-RU" dirty="0">
                <a:solidFill>
                  <a:srgbClr val="0070C0"/>
                </a:solidFill>
                <a:latin typeface="Times New Roman"/>
              </a:rPr>
              <a:t>физического состояния детей на основе показателей </a:t>
            </a:r>
            <a:r>
              <a:rPr lang="ru-RU" dirty="0" smtClean="0">
                <a:solidFill>
                  <a:srgbClr val="0070C0"/>
                </a:solidFill>
                <a:latin typeface="Times New Roman"/>
              </a:rPr>
              <a:t>здоровья </a:t>
            </a:r>
            <a:r>
              <a:rPr lang="ru-RU" dirty="0">
                <a:latin typeface="Times New Roman"/>
              </a:rPr>
              <a:t>(группа здоровья, группа допуска к занятиям по физической культуре, </a:t>
            </a:r>
            <a:r>
              <a:rPr lang="ru-RU" dirty="0" smtClean="0">
                <a:latin typeface="Times New Roman"/>
              </a:rPr>
              <a:t>наличие </a:t>
            </a:r>
            <a:r>
              <a:rPr lang="ru-RU" dirty="0">
                <a:latin typeface="Times New Roman"/>
              </a:rPr>
              <a:t>хронических заболеваний и функциональных отклонений);</a:t>
            </a:r>
          </a:p>
          <a:p>
            <a:pPr marL="171450" indent="-1714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Times New Roman"/>
              </a:rPr>
              <a:t>Диагностика функциональных возможностей дошкольников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(антропометрические измерения: длина тела, масса тела, окружность груди);</a:t>
            </a:r>
          </a:p>
          <a:p>
            <a:pPr marL="171450" indent="-1714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Times New Roman"/>
              </a:rPr>
              <a:t>Методы стандартов и индексов в оценке физического развития дошкольников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(сравнение со средними показателями физического развития детей дошкольного возраста);</a:t>
            </a:r>
          </a:p>
          <a:p>
            <a:pPr marL="171450" indent="-171450">
              <a:buFontTx/>
              <a:buChar char="-"/>
            </a:pPr>
            <a:r>
              <a:rPr lang="ru-RU" dirty="0" smtClean="0">
                <a:solidFill>
                  <a:srgbClr val="0070C0"/>
                </a:solidFill>
                <a:latin typeface="Times New Roman"/>
              </a:rPr>
              <a:t>Диагностика физической подготовленности дошкольников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(бег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с хода на расстоянии 10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м, бег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на 30 м со старта (быстрота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),прыжки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в длину с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места, прыжки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в высоту с места или с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разбега, бросок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набивного мяча массой в 1 кг (сила) из-за головы двумя руками в положении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стоя, метание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вдаль правой и левой 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руками, лазанье 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по вертикальной стенке (координация</a:t>
            </a:r>
            <a:r>
              <a:rPr lang="ru-RU" dirty="0" smtClean="0">
                <a:solidFill>
                  <a:prstClr val="black"/>
                </a:solidFill>
                <a:latin typeface="Times New Roman"/>
              </a:rPr>
              <a:t>)).</a:t>
            </a:r>
          </a:p>
          <a:p>
            <a:endParaRPr lang="ru-RU" sz="120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80" y="698436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 smtClean="0">
                <a:solidFill>
                  <a:srgbClr val="FFCC99">
                    <a:lumMod val="25000"/>
                  </a:srgbClr>
                </a:solidFill>
                <a:latin typeface="Monotype Corsiva" panose="03010101010201010101" pitchFamily="66" charset="0"/>
              </a:rPr>
              <a:t>Диагностический инструментарий</a:t>
            </a:r>
            <a:endParaRPr lang="ru-RU" altLang="ru-RU" sz="2800" b="1" dirty="0">
              <a:solidFill>
                <a:srgbClr val="FFCC99">
                  <a:lumMod val="25000"/>
                </a:srgb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80" y="698436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Результаты исследования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CC99">
                  <a:lumMod val="2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0737" y="1283453"/>
            <a:ext cx="67163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физического состояния детей на основе показателей здоровья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0" r="23751"/>
          <a:stretch/>
        </p:blipFill>
        <p:spPr>
          <a:xfrm rot="5789418">
            <a:off x="6771789" y="4425660"/>
            <a:ext cx="1683592" cy="19995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http://xn----htbkhabebybb5bze7c.xn----btbkudnjre.xn--p1ai/wp-content/uploads/2018/04/IMG_20201026_114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323">
            <a:off x="545640" y="4553513"/>
            <a:ext cx="2325074" cy="174380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72" y="4294077"/>
            <a:ext cx="3291795" cy="185163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03550"/>
              </p:ext>
            </p:extLst>
          </p:nvPr>
        </p:nvGraphicFramePr>
        <p:xfrm>
          <a:off x="1513614" y="1708538"/>
          <a:ext cx="6237537" cy="2306955"/>
        </p:xfrm>
        <a:graphic>
          <a:graphicData uri="http://schemas.openxmlformats.org/drawingml/2006/table">
            <a:tbl>
              <a:tblPr firstRow="1" firstCol="1" bandRow="1"/>
              <a:tblGrid>
                <a:gridCol w="1727835">
                  <a:extLst>
                    <a:ext uri="{9D8B030D-6E8A-4147-A177-3AD203B41FA5}">
                      <a16:colId xmlns:a16="http://schemas.microsoft.com/office/drawing/2014/main" xmlns="" val="1585791174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xmlns="" val="3489620662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xmlns="" val="2857074102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xmlns="" val="32776748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2131401144"/>
                    </a:ext>
                  </a:extLst>
                </a:gridCol>
                <a:gridCol w="791142">
                  <a:extLst>
                    <a:ext uri="{9D8B030D-6E8A-4147-A177-3AD203B41FA5}">
                      <a16:colId xmlns:a16="http://schemas.microsoft.com/office/drawing/2014/main" xmlns="" val="2904503866"/>
                    </a:ext>
                  </a:extLst>
                </a:gridCol>
                <a:gridCol w="669290">
                  <a:extLst>
                    <a:ext uri="{9D8B030D-6E8A-4147-A177-3AD203B41FA5}">
                      <a16:colId xmlns:a16="http://schemas.microsoft.com/office/drawing/2014/main" xmlns="" val="31782908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здоровья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71161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2020г.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2021г.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2020г.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2020г.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2021г.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30543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здоровья,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624085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допуска к занятиям по физической культуре, чел.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55167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хронических заболеваний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06823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функциональных отклонений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1049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4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80" y="698436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Результаты исследования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CC99">
                  <a:lumMod val="2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97765" y="1262262"/>
            <a:ext cx="58692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функциональных возможностей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endParaRPr lang="ru-RU" altLang="ru-RU" sz="1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2" y="3635934"/>
            <a:ext cx="1661245" cy="22149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31925" y="5836038"/>
            <a:ext cx="4404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Стенгазета </a:t>
            </a:r>
            <a:endParaRPr lang="ru-RU" sz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/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Здоровая семья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здоровая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стран»</a:t>
            </a:r>
            <a:endParaRPr lang="ru-RU" sz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64518"/>
              </p:ext>
            </p:extLst>
          </p:nvPr>
        </p:nvGraphicFramePr>
        <p:xfrm>
          <a:off x="976048" y="1689321"/>
          <a:ext cx="7446982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1497218">
                  <a:extLst>
                    <a:ext uri="{9D8B030D-6E8A-4147-A177-3AD203B41FA5}">
                      <a16:colId xmlns:a16="http://schemas.microsoft.com/office/drawing/2014/main" xmlns="" val="1005328629"/>
                    </a:ext>
                  </a:extLst>
                </a:gridCol>
                <a:gridCol w="675559">
                  <a:extLst>
                    <a:ext uri="{9D8B030D-6E8A-4147-A177-3AD203B41FA5}">
                      <a16:colId xmlns:a16="http://schemas.microsoft.com/office/drawing/2014/main" xmlns="" val="728335351"/>
                    </a:ext>
                  </a:extLst>
                </a:gridCol>
                <a:gridCol w="466690">
                  <a:extLst>
                    <a:ext uri="{9D8B030D-6E8A-4147-A177-3AD203B41FA5}">
                      <a16:colId xmlns:a16="http://schemas.microsoft.com/office/drawing/2014/main" xmlns="" val="1382280512"/>
                    </a:ext>
                  </a:extLst>
                </a:gridCol>
                <a:gridCol w="466690">
                  <a:extLst>
                    <a:ext uri="{9D8B030D-6E8A-4147-A177-3AD203B41FA5}">
                      <a16:colId xmlns:a16="http://schemas.microsoft.com/office/drawing/2014/main" xmlns="" val="3927351476"/>
                    </a:ext>
                  </a:extLst>
                </a:gridCol>
                <a:gridCol w="448698">
                  <a:extLst>
                    <a:ext uri="{9D8B030D-6E8A-4147-A177-3AD203B41FA5}">
                      <a16:colId xmlns:a16="http://schemas.microsoft.com/office/drawing/2014/main" xmlns="" val="464660536"/>
                    </a:ext>
                  </a:extLst>
                </a:gridCol>
                <a:gridCol w="464596">
                  <a:extLst>
                    <a:ext uri="{9D8B030D-6E8A-4147-A177-3AD203B41FA5}">
                      <a16:colId xmlns:a16="http://schemas.microsoft.com/office/drawing/2014/main" xmlns="" val="3850162667"/>
                    </a:ext>
                  </a:extLst>
                </a:gridCol>
                <a:gridCol w="480627">
                  <a:extLst>
                    <a:ext uri="{9D8B030D-6E8A-4147-A177-3AD203B41FA5}">
                      <a16:colId xmlns:a16="http://schemas.microsoft.com/office/drawing/2014/main" xmlns="" val="3389905341"/>
                    </a:ext>
                  </a:extLst>
                </a:gridCol>
                <a:gridCol w="450075">
                  <a:extLst>
                    <a:ext uri="{9D8B030D-6E8A-4147-A177-3AD203B41FA5}">
                      <a16:colId xmlns:a16="http://schemas.microsoft.com/office/drawing/2014/main" xmlns="" val="2765138833"/>
                    </a:ext>
                  </a:extLst>
                </a:gridCol>
                <a:gridCol w="465351">
                  <a:extLst>
                    <a:ext uri="{9D8B030D-6E8A-4147-A177-3AD203B41FA5}">
                      <a16:colId xmlns:a16="http://schemas.microsoft.com/office/drawing/2014/main" xmlns="" val="2521178779"/>
                    </a:ext>
                  </a:extLst>
                </a:gridCol>
                <a:gridCol w="462674">
                  <a:extLst>
                    <a:ext uri="{9D8B030D-6E8A-4147-A177-3AD203B41FA5}">
                      <a16:colId xmlns:a16="http://schemas.microsoft.com/office/drawing/2014/main" xmlns="" val="3140653237"/>
                    </a:ext>
                  </a:extLst>
                </a:gridCol>
                <a:gridCol w="584264">
                  <a:extLst>
                    <a:ext uri="{9D8B030D-6E8A-4147-A177-3AD203B41FA5}">
                      <a16:colId xmlns:a16="http://schemas.microsoft.com/office/drawing/2014/main" xmlns="" val="4056277080"/>
                    </a:ext>
                  </a:extLst>
                </a:gridCol>
                <a:gridCol w="459597">
                  <a:extLst>
                    <a:ext uri="{9D8B030D-6E8A-4147-A177-3AD203B41FA5}">
                      <a16:colId xmlns:a16="http://schemas.microsoft.com/office/drawing/2014/main" xmlns="" val="1036813793"/>
                    </a:ext>
                  </a:extLst>
                </a:gridCol>
                <a:gridCol w="524943">
                  <a:extLst>
                    <a:ext uri="{9D8B030D-6E8A-4147-A177-3AD203B41FA5}">
                      <a16:colId xmlns:a16="http://schemas.microsoft.com/office/drawing/2014/main" xmlns="" val="224353009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физического развития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Ниже среднего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Выше среднего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высокий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4126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8943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тела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347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тела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3477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Окружность груди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2871005"/>
                  </a:ext>
                </a:extLst>
              </a:tr>
            </a:tbl>
          </a:graphicData>
        </a:graphic>
      </p:graphicFrame>
      <p:pic>
        <p:nvPicPr>
          <p:cNvPr id="15" name="Picture 2" descr="http://xn----htbkhabebybb5bze7c.xn----btbkudnjre.xn--p1ai/wp-content/uploads/2018/04/IMG_20211015_110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6164">
            <a:off x="935588" y="3955671"/>
            <a:ext cx="1524352" cy="203247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82" y="3630263"/>
            <a:ext cx="1658585" cy="22114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3366">
            <a:off x="6232474" y="3470506"/>
            <a:ext cx="2517866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79" y="785565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>
                <a:solidFill>
                  <a:srgbClr val="FFCC99">
                    <a:lumMod val="25000"/>
                  </a:srgbClr>
                </a:solidFill>
                <a:latin typeface="Monotype Corsiva" panose="03010101010201010101" pitchFamily="66" charset="0"/>
              </a:rPr>
              <a:t>Диагностика физической подготовленности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3477" y="1328801"/>
            <a:ext cx="3401787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Контрольные упражнения: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бег на 30 м со старта (быстрота);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прыжки в длину с места;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прыжки в высоту с места или с разбега;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бросок набивного мяча массой в 1 кг (сила) из-за головы двумя руками в положении стоя;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метание вдаль правой и левой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руками;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лазанье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вертикальной стенке </a:t>
            </a:r>
            <a:endParaRPr lang="ru-RU" sz="1600" dirty="0" smtClean="0">
              <a:solidFill>
                <a:srgbClr val="11111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координация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93196588"/>
              </p:ext>
            </p:extLst>
          </p:nvPr>
        </p:nvGraphicFramePr>
        <p:xfrm>
          <a:off x="4457700" y="2445878"/>
          <a:ext cx="4057650" cy="233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23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80" y="698436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Общегрупповые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особенности</a:t>
            </a:r>
            <a:r>
              <a:rPr kumimoji="0" lang="ru-RU" alt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CC99">
                  <a:lumMod val="2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3530" y="1433162"/>
            <a:ext cx="7227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46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 детей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имеют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функциональные отклонения со стороны опорно-двигательного аппарата (нарушения осанки, деформации стоп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47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средние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низкие результаты в упражнениях, характеризующих уровень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физического развития.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8169" y="5100623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общегрупповых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-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 также подлежит учету при разработке алгоритма совершенствования двигательного режима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55" y="3070433"/>
            <a:ext cx="2493659" cy="18702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/>
          <a:stretch/>
        </p:blipFill>
        <p:spPr>
          <a:xfrm>
            <a:off x="4806876" y="3037274"/>
            <a:ext cx="2863923" cy="190340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8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8650" y="766297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99">
                    <a:lumMod val="2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Оценка двигательной активности  на занятиях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CC99">
                  <a:lumMod val="2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137" y="1311574"/>
            <a:ext cx="79503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Ведущий метод: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наблюдение, вычисление ОМТ на занятиях по физической культуре.</a:t>
            </a:r>
          </a:p>
          <a:p>
            <a:pPr indent="270510" algn="just">
              <a:spcAft>
                <a:spcPts val="0"/>
              </a:spcAft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оценивания: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занятиях, за исключением физкультурных, преобладают малоподвижные виды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деятельности.</a:t>
            </a:r>
          </a:p>
          <a:p>
            <a:pPr indent="270510" algn="just">
              <a:spcAft>
                <a:spcPts val="0"/>
              </a:spcAft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Вывод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чтобы воспитанники меньше сидели и больше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двигались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Выделенный аспект: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необходимо повышение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двигательной активности воспитанников на занятиях.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581">
            <a:off x="1015480" y="4972778"/>
            <a:ext cx="2002744" cy="15020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569" y="4602768"/>
            <a:ext cx="2500737" cy="18755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5833"/>
          <a:stretch/>
        </p:blipFill>
        <p:spPr>
          <a:xfrm rot="21234498">
            <a:off x="813120" y="3188707"/>
            <a:ext cx="2167047" cy="153047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933" y="2843181"/>
            <a:ext cx="2080728" cy="15605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310">
            <a:off x="6258414" y="3097681"/>
            <a:ext cx="2137063" cy="160279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9455">
            <a:off x="6191154" y="4930287"/>
            <a:ext cx="2116054" cy="158704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8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2469" y="631057"/>
            <a:ext cx="4976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Трудовая деятельность детей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515" y="1113078"/>
            <a:ext cx="7732835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Условное деление двигательной активности: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1.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Активность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в процессе физического воспитания;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2.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Физическая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активность, осуществляемая во время обучения,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общественно-полезной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и трудовой деятельности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3.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Спонтанная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физическая активность в свободное время.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Эти составляющие тесно связаны между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собой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9467">
            <a:off x="5436939" y="5174503"/>
            <a:ext cx="1819484" cy="13646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506">
            <a:off x="3671560" y="5177821"/>
            <a:ext cx="1800880" cy="135020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759">
            <a:off x="1882276" y="5282559"/>
            <a:ext cx="1755431" cy="13175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3043">
            <a:off x="209311" y="5191652"/>
            <a:ext cx="1829988" cy="13724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7614">
            <a:off x="7374000" y="4925208"/>
            <a:ext cx="1268779" cy="169170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41990" y="3366702"/>
            <a:ext cx="76138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и грамотная реализация перспективного плана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организации трудовой деятельности с детьми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современных педагогических технологий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труда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дошкольного возраста с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ОВЗ (технологии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развивающего обучения; технологии личностно ориентированного взаимодействия; проектные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проектные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технологии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 технологии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здоровьесбережения и т.д.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4305" y="2779550"/>
            <a:ext cx="666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Механизмы повышения качества двигательной активности посредством трудовой деятельности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0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8592" y="766297"/>
            <a:ext cx="5277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Аспекты для разработки алгоритма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0539" y="1759233"/>
            <a:ext cx="74829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1. Особое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необходимо уделять использованию физических упражнений на свежем 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воздухе. </a:t>
            </a:r>
          </a:p>
          <a:p>
            <a:pPr lvl="0" algn="just"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2. Физическое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ребенка должно происходить с учетом индивидуальных функциональных возможностей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организма и возрастных особенностей. </a:t>
            </a:r>
          </a:p>
          <a:p>
            <a:pPr lvl="0" algn="just"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3. Особое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необходимо уделять организации самостоятельной двигательной активности ребенка под грамотным руководством 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взрослого.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4. </a:t>
            </a:r>
            <a:r>
              <a:rPr kumimoji="0" lang="ru-RU" sz="1600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Спортизация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 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5. Учет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факторов, определяющих двигательную активность старших 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дошкольников.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6. Активное </a:t>
            </a: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спортивных игр и спортивных 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упражнений. </a:t>
            </a:r>
          </a:p>
          <a:p>
            <a:pPr indent="269875" algn="ctr"/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9875"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Выявленные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практического исследования</a:t>
            </a:r>
          </a:p>
          <a:p>
            <a:pPr indent="26987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Учет общегрупповых особенностей. </a:t>
            </a:r>
          </a:p>
          <a:p>
            <a:pPr indent="269875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Повышение двигательной активности воспитанников на занятиях.</a:t>
            </a:r>
          </a:p>
          <a:p>
            <a:pPr indent="269875"/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двигательной активности посредством трудовой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дошкольников.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2619" y="1320826"/>
            <a:ext cx="8118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Выявленные в процессе теоретического исследования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2929" y="730341"/>
            <a:ext cx="7491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Алгоритм совершенствования двигательного режима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121499"/>
              </p:ext>
            </p:extLst>
          </p:nvPr>
        </p:nvGraphicFramePr>
        <p:xfrm>
          <a:off x="786867" y="1436124"/>
          <a:ext cx="3470809" cy="4243477"/>
        </p:xfrm>
        <a:graphic>
          <a:graphicData uri="http://schemas.openxmlformats.org/drawingml/2006/table">
            <a:tbl>
              <a:tblPr firstRow="1" firstCol="1" bandRow="1"/>
              <a:tblGrid>
                <a:gridCol w="196613">
                  <a:extLst>
                    <a:ext uri="{9D8B030D-6E8A-4147-A177-3AD203B41FA5}">
                      <a16:colId xmlns:a16="http://schemas.microsoft.com/office/drawing/2014/main" xmlns="" val="2521938014"/>
                    </a:ext>
                  </a:extLst>
                </a:gridCol>
                <a:gridCol w="843126">
                  <a:extLst>
                    <a:ext uri="{9D8B030D-6E8A-4147-A177-3AD203B41FA5}">
                      <a16:colId xmlns:a16="http://schemas.microsoft.com/office/drawing/2014/main" xmlns="" val="2924273121"/>
                    </a:ext>
                  </a:extLst>
                </a:gridCol>
                <a:gridCol w="1239849">
                  <a:extLst>
                    <a:ext uri="{9D8B030D-6E8A-4147-A177-3AD203B41FA5}">
                      <a16:colId xmlns:a16="http://schemas.microsoft.com/office/drawing/2014/main" xmlns="" val="2128449200"/>
                    </a:ext>
                  </a:extLst>
                </a:gridCol>
                <a:gridCol w="1191221">
                  <a:extLst>
                    <a:ext uri="{9D8B030D-6E8A-4147-A177-3AD203B41FA5}">
                      <a16:colId xmlns:a16="http://schemas.microsoft.com/office/drawing/2014/main" xmlns="" val="2971445460"/>
                    </a:ext>
                  </a:extLst>
                </a:gridCol>
              </a:tblGrid>
              <a:tr h="223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 b="1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 b="1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Аспект совершенствования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 b="1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двигательной активности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 b="1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Научно-педагогическое обоснование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4409335"/>
                  </a:ext>
                </a:extLst>
              </a:tr>
              <a:tr h="66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упражнения на свежем воздухе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Физкультурные занятия, спортивные упражнения, упражнения на прогулке в летнее время, подвижные игры</a:t>
                      </a: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Положительное влияние сочетания физических упражнений и закаливающего воздействия свежего воздуха;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интенсивность движения повышается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8092935"/>
                  </a:ext>
                </a:extLst>
              </a:tr>
              <a:tr h="669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 с учетом индивидуальных функциональных возможностей организма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подгруппам по уровню развития двигательной активности (низкий, средний, высокий)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Дифференцирование процесса дошкольного образования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8500368"/>
                  </a:ext>
                </a:extLst>
              </a:tr>
              <a:tr h="1900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самостоятельной двигательной активности ребенка, в т.ч. трудовой 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Взрослый руководит самостоятельной деятельностью детей путем показа, а также посредством словесного рассказа, объяснений и указаний.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силу своего возраста дети не могут организовать игру, даже хорошо им знакомую, самостоятельно.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детском возрасте двигательную активность можно условно разделить на 3 составные части: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активность в процессе физического воспитания;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физическая активность, осуществляемая во время обучения, общественно полезной и </a:t>
                      </a:r>
                      <a:r>
                        <a:rPr lang="ru-RU" sz="600" i="1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деятельности</a:t>
                      </a: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спонтанная физическая активность в свободное время.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Эти составляющие тесно связаны между собой.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2499749"/>
                  </a:ext>
                </a:extLst>
              </a:tr>
              <a:tr h="78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Спортизация физического развития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оздоровительная тренировка с преимущественным использованием физических упражнений, оказывающих разностороннее воздействие на организм, и выраженный тренирующий эффект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Концепция тренировки  - единственная научно обоснованная концепция управления развитием физического потенциала человека на сегодняшний день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90" marR="396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730177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24015"/>
              </p:ext>
            </p:extLst>
          </p:nvPr>
        </p:nvGraphicFramePr>
        <p:xfrm>
          <a:off x="4415892" y="1436124"/>
          <a:ext cx="4099458" cy="4486691"/>
        </p:xfrm>
        <a:graphic>
          <a:graphicData uri="http://schemas.openxmlformats.org/drawingml/2006/table">
            <a:tbl>
              <a:tblPr firstRow="1" firstCol="1" bandRow="1"/>
              <a:tblGrid>
                <a:gridCol w="210392">
                  <a:extLst>
                    <a:ext uri="{9D8B030D-6E8A-4147-A177-3AD203B41FA5}">
                      <a16:colId xmlns:a16="http://schemas.microsoft.com/office/drawing/2014/main" xmlns="" val="3546516845"/>
                    </a:ext>
                  </a:extLst>
                </a:gridCol>
                <a:gridCol w="902210">
                  <a:extLst>
                    <a:ext uri="{9D8B030D-6E8A-4147-A177-3AD203B41FA5}">
                      <a16:colId xmlns:a16="http://schemas.microsoft.com/office/drawing/2014/main" xmlns="" val="1655001518"/>
                    </a:ext>
                  </a:extLst>
                </a:gridCol>
                <a:gridCol w="1326737">
                  <a:extLst>
                    <a:ext uri="{9D8B030D-6E8A-4147-A177-3AD203B41FA5}">
                      <a16:colId xmlns:a16="http://schemas.microsoft.com/office/drawing/2014/main" xmlns="" val="3162385818"/>
                    </a:ext>
                  </a:extLst>
                </a:gridCol>
                <a:gridCol w="1660119">
                  <a:extLst>
                    <a:ext uri="{9D8B030D-6E8A-4147-A177-3AD203B41FA5}">
                      <a16:colId xmlns:a16="http://schemas.microsoft.com/office/drawing/2014/main" xmlns="" val="3820712743"/>
                    </a:ext>
                  </a:extLst>
                </a:gridCol>
              </a:tblGrid>
              <a:tr h="125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 с учетом факторов, определяющих двигательную активность старших дошкольников (социальные, природные, климато-метеорологические и биологические)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Воспитательные мероприятия, направленные на формирование потребности в двигательной активности, привитие у детей интереса к спорту, воспитание желания заниматься физкультурой (организованная двигательная деятельность, закаливание, чтение художественной литературы и беседы, взаимодействие с родителями по выстраиванию единого подхода к организации двигательной активности детей)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Рациональная двигательная активность оказывает положительное влияние на нервную систему и психическое развитие ребенка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296062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использование спортивных игр и спортивных упражнений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Бадминтон, футбол, хоккей, катание на санках и снегокатах, катание на лыжах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соревнования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Способствуют воспитанию у дошкольников положительных черт характера, создают благоприятные условия для воспитания дружеских отношений в коллективе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282493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Учет возрастных особенностей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5-6 лет – на фоне возрастной высокой двигательной активности не допускать перегрузок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5-6 лет быстро устают, при перегрузках возникает «охранительное торможение»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8752741"/>
                  </a:ext>
                </a:extLst>
              </a:tr>
              <a:tr h="23207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двигательной активности на занятиях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применение оздоравливающих элементов (элементы логоритмических упражнений и самомассажа, фонопедические упражнения, пальчиковая гимнастика, гимнастика для глаз, психогимнастика, дыхательная и артикуляционная гимнастика, кинезиологические упражнения, су-джок терапия, элементы релаксации) во время упражнений, танцев, игр. Систематизация проведения физкультминуток на занятии во время малоподвижных видов деятельности. Предпочтение активным игровым формам образования – обучающие игры, игры-упражнения, построенные на разнообразных двигательных действиях. Музыкальное сопровождение двигательной активности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600" dirty="0">
                          <a:solidFill>
                            <a:srgbClr val="11111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преобладанием у детей дошкольного возраста наглядно-действенного мышления, доминирующим способом усвоения информации ребенком является восприятие через ощущения, чувства и движение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98" marR="343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3078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9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6512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8650" y="626843"/>
            <a:ext cx="6106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Модель организации двигательного режима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626">
            <a:off x="6032186" y="1064815"/>
            <a:ext cx="2146398" cy="143093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E:\Новая папка\IMG_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885">
            <a:off x="5246078" y="2796762"/>
            <a:ext cx="2193392" cy="14622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02298"/>
              </p:ext>
            </p:extLst>
          </p:nvPr>
        </p:nvGraphicFramePr>
        <p:xfrm>
          <a:off x="890270" y="1150063"/>
          <a:ext cx="3983564" cy="5451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841">
                  <a:extLst>
                    <a:ext uri="{9D8B030D-6E8A-4147-A177-3AD203B41FA5}">
                      <a16:colId xmlns:a16="http://schemas.microsoft.com/office/drawing/2014/main" xmlns="" val="2141267796"/>
                    </a:ext>
                  </a:extLst>
                </a:gridCol>
                <a:gridCol w="2070215">
                  <a:extLst>
                    <a:ext uri="{9D8B030D-6E8A-4147-A177-3AD203B41FA5}">
                      <a16:colId xmlns:a16="http://schemas.microsoft.com/office/drawing/2014/main" xmlns="" val="3246202413"/>
                    </a:ext>
                  </a:extLst>
                </a:gridCol>
                <a:gridCol w="1714508">
                  <a:extLst>
                    <a:ext uri="{9D8B030D-6E8A-4147-A177-3AD203B41FA5}">
                      <a16:colId xmlns:a16="http://schemas.microsoft.com/office/drawing/2014/main" xmlns="" val="1179137755"/>
                    </a:ext>
                  </a:extLst>
                </a:gridCol>
              </a:tblGrid>
              <a:tr h="19056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Физкультурно-оздоровительные мероприятия: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6351466"/>
                  </a:ext>
                </a:extLst>
              </a:tr>
              <a:tr h="403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Утренняя гимнастика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Ежедневно на открытом воздухе или в спортивном/ музыкальном зале, продолжительность 10-12 минут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2316037440"/>
                  </a:ext>
                </a:extLst>
              </a:tr>
              <a:tr h="758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Физминутки</a:t>
                      </a:r>
                      <a:r>
                        <a:rPr lang="ru-RU" sz="600" dirty="0">
                          <a:effectLst/>
                        </a:rPr>
                        <a:t>, двигательная разминка и динамические паузы, </a:t>
                      </a:r>
                      <a:r>
                        <a:rPr lang="ru-RU" sz="600" dirty="0" err="1">
                          <a:effectLst/>
                        </a:rPr>
                        <a:t>оздоравливающие</a:t>
                      </a:r>
                      <a:r>
                        <a:rPr lang="ru-RU" sz="600" dirty="0">
                          <a:effectLst/>
                        </a:rPr>
                        <a:t> элементы (элементы </a:t>
                      </a:r>
                      <a:r>
                        <a:rPr lang="ru-RU" sz="600" dirty="0" err="1">
                          <a:effectLst/>
                        </a:rPr>
                        <a:t>логоритмических</a:t>
                      </a:r>
                      <a:r>
                        <a:rPr lang="ru-RU" sz="600" dirty="0">
                          <a:effectLst/>
                        </a:rPr>
                        <a:t> упражнений, релаксации и самомассажа, фонопедические упражнения, пальчиковая, дыхательная и артикуляционная гимнастики, гимнастика для глаз, </a:t>
                      </a:r>
                      <a:r>
                        <a:rPr lang="ru-RU" sz="600" dirty="0" err="1">
                          <a:effectLst/>
                        </a:rPr>
                        <a:t>психогимнастика</a:t>
                      </a:r>
                      <a:r>
                        <a:rPr lang="ru-RU" sz="600" dirty="0">
                          <a:effectLst/>
                        </a:rPr>
                        <a:t>,  </a:t>
                      </a:r>
                      <a:r>
                        <a:rPr lang="ru-RU" sz="600" dirty="0" err="1">
                          <a:effectLst/>
                        </a:rPr>
                        <a:t>кинезиологические</a:t>
                      </a:r>
                      <a:r>
                        <a:rPr lang="ru-RU" sz="600" dirty="0">
                          <a:effectLst/>
                        </a:rPr>
                        <a:t> упражнения, су-</a:t>
                      </a:r>
                      <a:r>
                        <a:rPr lang="ru-RU" sz="600" dirty="0" err="1">
                          <a:effectLst/>
                        </a:rPr>
                        <a:t>джок</a:t>
                      </a:r>
                      <a:r>
                        <a:rPr lang="ru-RU" sz="600" dirty="0">
                          <a:effectLst/>
                        </a:rPr>
                        <a:t> терапия)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Ежедневно, по мере необходимости, между занятиями, продолжительность 7-8 мин, на занятиях, продолжительность 1-2 мин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155899034"/>
                  </a:ext>
                </a:extLst>
              </a:tr>
              <a:tr h="403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Подвижные игры,  физические упражнения  и индивидуальная работа по развитию движений на прогулке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Ежедневно с учетом двигательной активности и погодных условий, длительность 10-30 мин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1164709624"/>
                  </a:ext>
                </a:extLst>
              </a:tr>
              <a:tr h="399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Спортивные игры и упражнения (бадминтон, футбол, хоккей, катание на санках и </a:t>
                      </a:r>
                      <a:r>
                        <a:rPr lang="ru-RU" sz="600" dirty="0" err="1">
                          <a:effectLst/>
                        </a:rPr>
                        <a:t>снегокатах</a:t>
                      </a:r>
                      <a:r>
                        <a:rPr lang="ru-RU" sz="600" dirty="0">
                          <a:effectLst/>
                        </a:rPr>
                        <a:t>, катание на лыжах). Спортивные соревнования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Систематически в спортивном зале и на прогулке, длительность 10 - 40 мин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2410885010"/>
                  </a:ext>
                </a:extLst>
              </a:tr>
              <a:tr h="403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Прогулки-походы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 раз в полгода, во время, отведенное для физкультурного занятия, организованных игр и упражнений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3183907431"/>
                  </a:ext>
                </a:extLst>
              </a:tr>
              <a:tr h="266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Гимнастика после сна в сочетании с закаливанием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Ежедневно  по мере пробуждения и подъема, не менее 10 мин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1498557789"/>
                  </a:ext>
                </a:extLst>
              </a:tr>
              <a:tr h="12920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Учебные занятия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2792334"/>
                  </a:ext>
                </a:extLst>
              </a:tr>
              <a:tr h="266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По физической культуре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 раза в неделю в спортивном зале, </a:t>
                      </a:r>
                      <a:endParaRPr lang="ru-RU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 раз в неделю на прогулке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3407102258"/>
                  </a:ext>
                </a:extLst>
              </a:tr>
              <a:tr h="129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Уроки здоровья и безопасности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 раз в месяц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2974690194"/>
                  </a:ext>
                </a:extLst>
              </a:tr>
              <a:tr h="129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Дополнительное образование (хореография)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 раза в неделю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461609176"/>
                  </a:ext>
                </a:extLst>
              </a:tr>
              <a:tr h="129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Логоритмика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2-3 раза в месяц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1737627113"/>
                  </a:ext>
                </a:extLst>
              </a:tr>
              <a:tr h="12920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Самостоятельная двигательная деятельность детей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3332112"/>
                  </a:ext>
                </a:extLst>
              </a:tr>
              <a:tr h="37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Самостоятельная двигательная деятельность</a:t>
                      </a:r>
                      <a:endParaRPr lang="ru-RU" sz="5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Трудовая деятельность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Ежедневно в помещении и на прогулке под руководством взрослого в зависимости от индивидуальных особенностей детей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extLst>
                  <a:ext uri="{0D108BD9-81ED-4DB2-BD59-A6C34878D82A}">
                    <a16:rowId xmlns:a16="http://schemas.microsoft.com/office/drawing/2014/main" xmlns="" val="3439705138"/>
                  </a:ext>
                </a:extLst>
              </a:tr>
              <a:tr h="12920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Физкультурно-массовые мероприятия 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8057720"/>
                  </a:ext>
                </a:extLst>
              </a:tr>
              <a:tr h="129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День здоровья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соответствии с годовым планом ДОУ при взаимодействии с родителями (законными представителями)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 anchor="ctr"/>
                </a:tc>
                <a:extLst>
                  <a:ext uri="{0D108BD9-81ED-4DB2-BD59-A6C34878D82A}">
                    <a16:rowId xmlns:a16="http://schemas.microsoft.com/office/drawing/2014/main" xmlns="" val="3214629056"/>
                  </a:ext>
                </a:extLst>
              </a:tr>
              <a:tr h="129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День бегуна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08209"/>
                  </a:ext>
                </a:extLst>
              </a:tr>
              <a:tr h="95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Физкультурный досуг: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Спортивно-семейный праздник «Папа, мама, я – спортивная семья»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Спортивно-семейный праздник «Зарница»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Спортивно-семейный праздник «</a:t>
                      </a:r>
                      <a:r>
                        <a:rPr lang="ru-RU" sz="600" dirty="0" err="1">
                          <a:effectLst/>
                        </a:rPr>
                        <a:t>Ыссыах</a:t>
                      </a:r>
                      <a:r>
                        <a:rPr lang="ru-RU" sz="600" dirty="0">
                          <a:effectLst/>
                        </a:rPr>
                        <a:t>»</a:t>
                      </a:r>
                      <a:endParaRPr lang="ru-RU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Игры-соревнования «Весёлые старты», «Весёлая лыжня» и т.д.</a:t>
                      </a:r>
                      <a:endParaRPr lang="ru-RU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8" marR="594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6976656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844119" y="1211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27949">
            <a:off x="6880397" y="3546972"/>
            <a:ext cx="1989793" cy="1492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10">
            <a:off x="5212907" y="4868631"/>
            <a:ext cx="2100796" cy="14005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0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8081" y="831865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Актуальность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424" y="1838102"/>
            <a:ext cx="4606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ребенок проходит очень важный и сложный период подготовки к обучению в школе. Степень готовности ребенка к школе оценивается уровнем развития основных психофизиологических функций.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не менее значимым является уровень физической подготовки, поскольку учебный процесс в школе предъявляет к организму ребенка повышенные учебные и статические нагрузки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связи с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увеличением объема образовательных нагрузок и интенсификацией учебного процесса в современной начальной школе.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3274" y="998234"/>
            <a:ext cx="82122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000" smtClean="0">
                <a:latin typeface="Times New Roman"/>
                <a:ea typeface="Calibri"/>
                <a:cs typeface="Times New Roman"/>
              </a:rPr>
              <a:t>          </a:t>
            </a:r>
            <a:endParaRPr lang="ru-RU" sz="120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200" smtClean="0">
                <a:solidFill>
                  <a:prstClr val="black"/>
                </a:solidFill>
                <a:latin typeface="Times New Roman"/>
              </a:rPr>
              <a:t>                        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6288" y="1330271"/>
            <a:ext cx="3359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r"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«Психика формируется в движении»</a:t>
            </a:r>
            <a:endParaRPr lang="ru-RU" sz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r">
              <a:spcAft>
                <a:spcPts val="0"/>
              </a:spcAft>
            </a:pPr>
            <a:r>
              <a:rPr lang="ru-RU" sz="1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А. Бернштейн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06" y="3799352"/>
            <a:ext cx="2675259" cy="200906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" t="24750"/>
          <a:stretch/>
        </p:blipFill>
        <p:spPr>
          <a:xfrm>
            <a:off x="5609334" y="1821824"/>
            <a:ext cx="2742202" cy="165909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7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4912" y="653656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Физкультурные занятия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038" y="1122807"/>
            <a:ext cx="78073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Главная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задача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педагога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– обеспечить такой подход к организации занятий, чтобы они были действительно развивающими, интересными, увлекательными, познавательными. В этом контексте необходимо более детально подходить к структуре занятия и методике его проведения.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657">
            <a:off x="4725115" y="2572991"/>
            <a:ext cx="1574504" cy="209933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4"/>
          <a:stretch/>
        </p:blipFill>
        <p:spPr>
          <a:xfrm rot="20974478">
            <a:off x="3014076" y="2631012"/>
            <a:ext cx="1839943" cy="179319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380">
            <a:off x="600278" y="2372155"/>
            <a:ext cx="2397675" cy="13486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9"/>
          <a:stretch/>
        </p:blipFill>
        <p:spPr>
          <a:xfrm rot="362162">
            <a:off x="6523838" y="2263016"/>
            <a:ext cx="1981056" cy="144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3"/>
          <a:stretch/>
        </p:blipFill>
        <p:spPr>
          <a:xfrm rot="20689327">
            <a:off x="802232" y="3810111"/>
            <a:ext cx="2085433" cy="145871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13" y="4690896"/>
            <a:ext cx="2432960" cy="136854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651">
            <a:off x="6413841" y="3596823"/>
            <a:ext cx="2124887" cy="159366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117">
            <a:off x="1721407" y="5093211"/>
            <a:ext cx="2004919" cy="150368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252">
            <a:off x="5798219" y="5178863"/>
            <a:ext cx="2368681" cy="133238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3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4058" y="1044358"/>
            <a:ext cx="7751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Огромная психологическая роль утренней зарядки заключается в воспитании у ребёнка привычки начинать день с физических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4390" y="676485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Утренняя гимнастика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889">
            <a:off x="511439" y="2045459"/>
            <a:ext cx="1653254" cy="220433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220">
            <a:off x="4161989" y="1864607"/>
            <a:ext cx="2550304" cy="170020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023">
            <a:off x="6851849" y="2217273"/>
            <a:ext cx="1713255" cy="228433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63">
            <a:off x="2161788" y="1738768"/>
            <a:ext cx="1749497" cy="2393777"/>
          </a:xfrm>
          <a:prstGeom prst="round2DiagRect">
            <a:avLst>
              <a:gd name="adj1" fmla="val 16667"/>
              <a:gd name="adj2" fmla="val 8395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686">
            <a:off x="2668397" y="3615097"/>
            <a:ext cx="1607427" cy="214323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861">
            <a:off x="374870" y="4525307"/>
            <a:ext cx="2284802" cy="171360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817">
            <a:off x="4542815" y="3639290"/>
            <a:ext cx="2750125" cy="15469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501">
            <a:off x="5943814" y="5033689"/>
            <a:ext cx="2673306" cy="15037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/>
          <a:stretch/>
        </p:blipFill>
        <p:spPr>
          <a:xfrm rot="20835084">
            <a:off x="3857749" y="4921169"/>
            <a:ext cx="2165187" cy="153343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50740" y="668597"/>
            <a:ext cx="3204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Гимнастика после сна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0969" y="1055941"/>
            <a:ext cx="77943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Необходимо 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оптимальное сочетание 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</a:rPr>
              <a:t>методов, повышающих возбудимость нервной системы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 (звуковые и зрительные сигналы (музыка, солнечный свет),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ea typeface="Times New Roman"/>
              </a:rPr>
              <a:t>импульсация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 от различных органов организма (физические упражнения, различные виды массажа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</a:rPr>
              <a:t>методов, обеспечивающих закаливающий и оздоровительный эффект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(различные температурные раздражители (водные процедуры, свежий воздух, теплые солнечные лучи в их сочетании), дыхательная и звуковая гимнастика, профилактика и коррекция нарушения осанки, плоскостопия, упражнения для глаз, пальчиковая гимнастика, </a:t>
            </a:r>
            <a:r>
              <a:rPr lang="ru-RU" sz="1600" dirty="0" err="1">
                <a:solidFill>
                  <a:prstClr val="black"/>
                </a:solidFill>
                <a:latin typeface="Times New Roman"/>
                <a:ea typeface="Times New Roman"/>
              </a:rPr>
              <a:t>психогимнастика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 и т. д.)</a:t>
            </a:r>
            <a:r>
              <a:rPr kumimoji="0" lang="ru-RU" sz="1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ru-RU" sz="1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/>
          <a:stretch/>
        </p:blipFill>
        <p:spPr>
          <a:xfrm rot="302171">
            <a:off x="5994146" y="3133224"/>
            <a:ext cx="2452099" cy="172160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195">
            <a:off x="456203" y="3144946"/>
            <a:ext cx="2318859" cy="17391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333" y="3284334"/>
            <a:ext cx="2724550" cy="153255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167904"/>
            <a:ext cx="2461846" cy="13847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2"/>
          <a:stretch/>
        </p:blipFill>
        <p:spPr>
          <a:xfrm>
            <a:off x="3406740" y="4998567"/>
            <a:ext cx="1918447" cy="16085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9" y="5122201"/>
            <a:ext cx="2558562" cy="14391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2354" y="1060444"/>
            <a:ext cx="7842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7051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Оборудование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физкультурного зала, центров двигательно-игровой деятельности в группах, прогулочных участков, разнообразие спортинвентаря, а также создание условий для самостоятельной двигательной активности детей.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00043" y="608439"/>
            <a:ext cx="4527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Материально-техническая база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4"/>
          <a:stretch/>
        </p:blipFill>
        <p:spPr>
          <a:xfrm rot="21069874">
            <a:off x="481918" y="2517440"/>
            <a:ext cx="1523904" cy="17979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304">
            <a:off x="4218142" y="2173804"/>
            <a:ext cx="2205835" cy="165437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01">
            <a:off x="2316322" y="2348711"/>
            <a:ext cx="1565664" cy="208755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445">
            <a:off x="1808698" y="3686115"/>
            <a:ext cx="1565783" cy="208771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427">
            <a:off x="7227419" y="4583634"/>
            <a:ext cx="1499307" cy="19990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340">
            <a:off x="398513" y="4524335"/>
            <a:ext cx="1497905" cy="199720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23" y="1841996"/>
            <a:ext cx="3038712" cy="250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055">
            <a:off x="4584527" y="3872567"/>
            <a:ext cx="2719830" cy="15299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839">
            <a:off x="2935311" y="4453228"/>
            <a:ext cx="1544007" cy="205867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86" b="35662"/>
          <a:stretch/>
        </p:blipFill>
        <p:spPr>
          <a:xfrm rot="1299030">
            <a:off x="4676869" y="5124090"/>
            <a:ext cx="2094052" cy="13807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1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0229" y="761259"/>
            <a:ext cx="7858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Содержание центров двигательно-игровой деятельности: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игровой, спортивный, оздоровительный инвентарь и материалы (различные элементы «Дорожки здоровья»,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массажеры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кольцеброс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, мешочки для метания, мягкие модули, скакалки, мячи разных размеров, кегли, спортивные игры, и др.)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087">
            <a:off x="899846" y="2128515"/>
            <a:ext cx="1671961" cy="20511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123">
            <a:off x="2798115" y="2098947"/>
            <a:ext cx="1794685" cy="23929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50">
            <a:off x="2456806" y="4241221"/>
            <a:ext cx="1710834" cy="22811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578">
            <a:off x="4756981" y="2054605"/>
            <a:ext cx="1734136" cy="23121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032">
            <a:off x="4781964" y="3974428"/>
            <a:ext cx="1860631" cy="248084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800">
            <a:off x="446068" y="4036421"/>
            <a:ext cx="1845708" cy="24609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436">
            <a:off x="6660063" y="2182438"/>
            <a:ext cx="1721623" cy="229549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298">
            <a:off x="6907665" y="4266058"/>
            <a:ext cx="1748861" cy="2331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936">
            <a:off x="3945735" y="3408452"/>
            <a:ext cx="1287461" cy="171661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7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244" y="1185318"/>
            <a:ext cx="7689787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31925" y="27130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980" y="698436"/>
            <a:ext cx="7970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>
                <a:solidFill>
                  <a:srgbClr val="FFCC99">
                    <a:lumMod val="25000"/>
                  </a:srgbClr>
                </a:solidFill>
                <a:latin typeface="Monotype Corsiva" panose="03010101010201010101" pitchFamily="66" charset="0"/>
              </a:rPr>
              <a:t>Результативность опыта </a:t>
            </a:r>
            <a:r>
              <a:rPr lang="ru-RU" altLang="ru-RU" sz="2800" b="1" dirty="0" smtClean="0">
                <a:solidFill>
                  <a:srgbClr val="FFCC99">
                    <a:lumMod val="25000"/>
                  </a:srgbClr>
                </a:solidFill>
                <a:latin typeface="Monotype Corsiva" panose="03010101010201010101" pitchFamily="66" charset="0"/>
              </a:rPr>
              <a:t> и адресная направленность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FFCC99">
                  <a:lumMod val="2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3244" y="5421611"/>
            <a:ext cx="7884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Опыт рекомендован всем педагогическим работникам детских садов,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том числе воспитателям и специалистам групп компенсирующей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9" y="2530854"/>
            <a:ext cx="3228963" cy="24217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435942"/>
              </p:ext>
            </p:extLst>
          </p:nvPr>
        </p:nvGraphicFramePr>
        <p:xfrm>
          <a:off x="979179" y="1324131"/>
          <a:ext cx="7306408" cy="889772"/>
        </p:xfrm>
        <a:graphic>
          <a:graphicData uri="http://schemas.openxmlformats.org/drawingml/2006/table">
            <a:tbl>
              <a:tblPr firstRow="1" firstCol="1" bandRow="1"/>
              <a:tblGrid>
                <a:gridCol w="2434948">
                  <a:extLst>
                    <a:ext uri="{9D8B030D-6E8A-4147-A177-3AD203B41FA5}">
                      <a16:colId xmlns:a16="http://schemas.microsoft.com/office/drawing/2014/main" xmlns="" val="2196417816"/>
                    </a:ext>
                  </a:extLst>
                </a:gridCol>
                <a:gridCol w="2435730">
                  <a:extLst>
                    <a:ext uri="{9D8B030D-6E8A-4147-A177-3AD203B41FA5}">
                      <a16:colId xmlns:a16="http://schemas.microsoft.com/office/drawing/2014/main" xmlns="" val="2882228213"/>
                    </a:ext>
                  </a:extLst>
                </a:gridCol>
                <a:gridCol w="2435730">
                  <a:extLst>
                    <a:ext uri="{9D8B030D-6E8A-4147-A177-3AD203B41FA5}">
                      <a16:colId xmlns:a16="http://schemas.microsoft.com/office/drawing/2014/main" xmlns="" val="175810372"/>
                    </a:ext>
                  </a:extLst>
                </a:gridCol>
              </a:tblGrid>
              <a:tr h="2496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Заболеваемость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2020-2021уч.г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386912"/>
                  </a:ext>
                </a:extLst>
              </a:tr>
              <a:tr h="613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компенсирующей направленности </a:t>
                      </a:r>
                      <a:endParaRPr lang="ru-RU" sz="1400" dirty="0" smtClean="0">
                        <a:solidFill>
                          <a:srgbClr val="1111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Золотая рыбка»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1111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1111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0377588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86784769"/>
              </p:ext>
            </p:extLst>
          </p:nvPr>
        </p:nvGraphicFramePr>
        <p:xfrm>
          <a:off x="4165600" y="2213903"/>
          <a:ext cx="4349750" cy="260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55408" y="4772641"/>
            <a:ext cx="4862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подтверждают выдвинутую гипотезу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487" y="744669"/>
            <a:ext cx="7901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/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8362" y="42096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0319" y="5635988"/>
            <a:ext cx="451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 smtClean="0">
                <a:ln w="19050"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Cambria" panose="02040503050406030204" pitchFamily="18" charset="0"/>
              </a:rPr>
              <a:t>Спасибо за внимание!</a:t>
            </a:r>
            <a:endParaRPr lang="ru-RU" altLang="ru-RU" sz="3200" b="1" dirty="0">
              <a:ln w="19050">
                <a:solidFill>
                  <a:srgbClr val="FF0000"/>
                </a:solidFill>
              </a:ln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8403" y="513836"/>
            <a:ext cx="40030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Источники информации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2853" y="1483818"/>
            <a:ext cx="79017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1037" y="1314996"/>
            <a:ext cx="76977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Алексеева Н. Современные подходы к организации физкультурных занятий с дошкольниками [Электронный ресурс]. URL: https://www.maam.ru/detskijsad/sovremenye-podhody-k-organizaci-fizkulturnyh-zanjatii-s-doshkolnikami.html / (дата обращения: 01.11.2021).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Берегова И. Гимнастика после сна в детском саду. Методические рекомендации по проведению [Электронный ресурс]. URL: https://www.maam.ru/detskijsad/gimnastika-posle-sna-v-detskom-sadu.html / (дата обращения: 01.11.2021).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Здоровый дошкольник. Социально-оздоровительная технология XXI века: Пособие для исследователей 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/ Авт.-сост.: Ю.Е. Антонов, М.Н. Кузнецова, Т.Ф.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Саулина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- 3. изд.,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доп. - М: АРКТИ, 2003 (Домодедово: ДПК). - 75 с.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Нищева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Н.В. Комплексная образовательная программа дошкольного образования для детей с тяжелыми нарушениями речи (общим недоразвитием речи) с 3 до 7 лет. Издание 3-е,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доп. в соответствии с ФГОС ДО. – СПб.: ООО «ИЗДАТЕЛЬСТВО «ДЕТСТВО-ПРЕСС», 2016. – 240 с.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Олонцева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Г.Н. Комплексная диагностика физического развития ребенка: учебное пособие. – изд. 2-е,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Иркутск: Изд-во Вост.-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Сиб.гос.акад.обр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2011. – 200с.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Оптимизация двигательной активности детей старшего дошкольного возраста в процессе двигательной деятельности [Электронный ресурс]. URL:  https://knowledge.allbest.ru/pedagogics/3c0b65635a3ac68a5d43b89421306d36_0.html/ (дата обращения 05.12.2021).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Рунова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А. Двигательная активность ребенка в детском саду: [5-7 лет]: Пособие для педагогов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учреждений, преподавателей и студентов педвузов и колледжей /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Рунова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А.; Центр "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детство" им. А. В. Запорожца. - М.: Мозаика-Синтез, 2002. - 255 с.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Степаненкова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Э.Я. Теория и методика физического воспитания и развития детей дошкольного возраста: учебник для учреждений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образования/ Э. Я.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Степаненкова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М.: Издательский центр «Академия», 2014. – 368 с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4400" y="699529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Гипотеза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7365" y="2137850"/>
            <a:ext cx="76492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качества организации двигательной активности детей старшего дошкольного возраста в детском саду будет возможно,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основу организации двигательной деятельности положены следующие методические подходы: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физических нагрузок дошкольников согласно индивидуального подхода к каждому ребенку;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поэтапной, сбалансированной и эффективной физической нагрузки в отношении к процессу учебной деятельности и организации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свободной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воспитанников;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выстраивание единого подхода к организации двигательной активности воспитанников в детском саду и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семьях воспитанников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1827" y="1060632"/>
            <a:ext cx="7454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Совершенствуя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двигательный режим в детском </a:t>
            </a:r>
            <a:r>
              <a:rPr lang="ru-RU" sz="1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саду можно значительно повысить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состояния здоровья </a:t>
            </a:r>
            <a:r>
              <a:rPr lang="ru-RU" sz="1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 </a:t>
            </a:r>
            <a:r>
              <a:rPr lang="ru-RU" sz="1600" b="1" i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степень готовности физиологических систем организма дошкольника к постоянному воздействию предстоящих учебных нагрузок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33" y="4543412"/>
            <a:ext cx="1557917" cy="193389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9" y="4924489"/>
            <a:ext cx="2097643" cy="17321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6"/>
          <a:stretch/>
        </p:blipFill>
        <p:spPr>
          <a:xfrm>
            <a:off x="2576537" y="4984252"/>
            <a:ext cx="2028244" cy="14219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77"/>
          <a:stretch/>
        </p:blipFill>
        <p:spPr>
          <a:xfrm>
            <a:off x="4785346" y="4938753"/>
            <a:ext cx="1986590" cy="143547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6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76629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Цель и задачи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9709" y="1289517"/>
            <a:ext cx="75645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влияние разных вариантов организации двигательной активности старших дошкольников в детском саду на функциональные возможности их организма и физическую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подготовленность,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этой основе разработать алгоритм гигиенической оптимизации двигательного режима по физической подготовке детей к обучению в школе.                                                                                                                                        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kumimoji="0" lang="ru-RU" b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исследование методов совершенствования двигательной активности детей старшего дошкольного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дошкольников старшего возраста и определить средние возрастно-половые значения показателей их физического развития и физической подготовленности;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модель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двигательного режима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исследуемой группе 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особенности организации двигательной активности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двигательного режима в дошкольном образовательном учреждении по физической подготовке детей к обучению в школе.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3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3846" y="767787"/>
            <a:ext cx="7643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Практическая значимость и новизна</a:t>
            </a:r>
            <a:endParaRPr lang="ru-RU" sz="2800" b="1" dirty="0">
              <a:solidFill>
                <a:srgbClr val="ED7D31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8222" y="1690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75946" y="1273704"/>
            <a:ext cx="729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Новизна: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двигательной активности детей в детском саду с применением показателя функциональных резервов организма в качестве ведущего критерия оценки физической подготовки детей к обучению в школе. Для чего было проведено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функциональных резервов организма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на основе комплексной диагностики физического развития ребенка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Олонцевой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9069" y="2974813"/>
            <a:ext cx="8013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0347" y="4176560"/>
            <a:ext cx="73660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обусловлена результатом проведенной работы по разработке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алгоритма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двигательного режима по физической подготовке детей к обучению в школе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Разработанные методические рекомендации по оценке и динамическому наблюдению за физическим развитием и здоровьем детей старшего дошкольного возраста позволят проводить объективный контроль развития функциональных возможностей организма и уровня физической подготовки детей к обучению в школе.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9" y="2901272"/>
            <a:ext cx="1838426" cy="122621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716" y="2769067"/>
            <a:ext cx="2504867" cy="1502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D:\Фотоотчет Летнее оформление участка\WP_20160726_14_21_27_Pro.jpg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983834" y="2843365"/>
            <a:ext cx="2262559" cy="128412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3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3846" y="767787"/>
            <a:ext cx="7643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Перспективность опыта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8222" y="1690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393" y="2461346"/>
            <a:ext cx="7751957" cy="3998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Значимые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двигательной </a:t>
            </a: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</a:p>
          <a:p>
            <a:pPr lvl="0" algn="ctr">
              <a:defRPr/>
            </a:pP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Гипокинезия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недостаток в движениях. Причина этого, гиподинамия – малоподвижный образ существования, вследствие комфортных жизненных условий (автомобили, лифт, и т.д.), развитие научно-технического прогресса и высоких технологий (бытовая и цифровая техника, интерактивные игрушки, и т.д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двигательной активности может привести к ЗПР, снижению иммунитета и замедлению роста.</a:t>
            </a:r>
          </a:p>
          <a:p>
            <a:pPr marL="228600" marR="0" lvl="0" indent="-228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тставание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детей  от нормы по показателям подвижности в суставах, мышечной работоспособности, координации движений. 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детей и числа детей с ограниченными возможностями здоровья.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дискомфорта и снижение желания активных действий.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4027" y="1373002"/>
            <a:ext cx="1604673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1669" y="1395024"/>
            <a:ext cx="3089564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двигательной активности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24202" y="1419557"/>
            <a:ext cx="3075709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физической подготовки детей к обучению в школе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872311" y="1614077"/>
            <a:ext cx="554182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254784" y="1628826"/>
            <a:ext cx="554182" cy="4645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6978" y="751301"/>
            <a:ext cx="7962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Научно-методическое обоснование опыта</a:t>
            </a:r>
            <a:endParaRPr lang="ru-RU" sz="2800" b="1" dirty="0">
              <a:solidFill>
                <a:srgbClr val="ED7D31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9697" y="1278561"/>
            <a:ext cx="77925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дошкольного образования для детей с тяжелыми нарушениями речи (общим недоразвитием речи) с 3 до 7 лет. (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Н.В.);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для работы с детьми 3-7 лет «Здоровые дети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МКДОУ ЦРР – детский сад «Колокольчик» п. Витим на 2019-2023г.г.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инструментарий: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диагностика 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 ребенка по </a:t>
            </a:r>
            <a:r>
              <a:rPr lang="ru-RU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Олонцевой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</a:t>
            </a:r>
          </a:p>
          <a:p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Вопросами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 совершенствования двигательной активности детей занимались многие известные педагоги. Так, 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</a:t>
            </a:r>
            <a:r>
              <a:rPr lang="ru-RU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Рунова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Ю.Ф. </a:t>
            </a:r>
            <a:r>
              <a:rPr lang="ru-RU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Змановский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Э.Л. </a:t>
            </a:r>
            <a:r>
              <a:rPr lang="ru-RU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Степаненкова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отмечали, что: «Двигаясь, дети познают мир, в движении происходит полноценное развитие ребёнка». В соответствии с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подходом по 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Н. Леонтьеву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ребенок развивается тогда, когда он является активным участником, субъектом процесса обучения, занимается важным и интересным для него делом. 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Кенеман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раскрыла закономерности, методы и приемы успешного обучения детей двигательным действиям.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7882" r="3263" b="5706"/>
          <a:stretch/>
        </p:blipFill>
        <p:spPr>
          <a:xfrm rot="5731261">
            <a:off x="6953220" y="4973735"/>
            <a:ext cx="1834885" cy="1306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4133" r="11209" b="6526"/>
          <a:stretch/>
        </p:blipFill>
        <p:spPr>
          <a:xfrm>
            <a:off x="3896305" y="4688037"/>
            <a:ext cx="1351389" cy="1859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506">
            <a:off x="5643410" y="4688037"/>
            <a:ext cx="1333643" cy="1859018"/>
          </a:xfrm>
          <a:prstGeom prst="rect">
            <a:avLst/>
          </a:prstGeom>
        </p:spPr>
      </p:pic>
      <p:pic>
        <p:nvPicPr>
          <p:cNvPr id="10" name="Рисунок 9" descr="Книга: &amp;quot;Двигательная активность ребенка в детском саду: Пособие для  педагогов, преподавателей и студентов&amp;quot; - Марина Рунова. Купить книгу,  читать рецензии | ISBN 5-86775-057-4 | Лабиринт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584">
            <a:off x="468425" y="4701906"/>
            <a:ext cx="1396107" cy="194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Теория и методика физического воспитания и развития ребенка : Учебное  пособие.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59">
            <a:off x="2161588" y="4638953"/>
            <a:ext cx="1401407" cy="1889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0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6978" y="751301"/>
            <a:ext cx="7962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Ведущая педагогическая идея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3318" y="1290242"/>
            <a:ext cx="74295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характер психофизического развития и здоровье детей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их двигательной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активности, так по многочисленным исследованиям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прямая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уровнем двигательной активности и интеллектуальным, психическим развитием ребенка, воспитанием нравственно-волевых черт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 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малоподвижных детей чаще наблюдается отставание моторного и нервно-психического развития, и они в большей мере подвержены простудным заболеваниям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530">
            <a:off x="156446" y="3695555"/>
            <a:ext cx="3600689" cy="271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648">
            <a:off x="3158778" y="4277194"/>
            <a:ext cx="2593001" cy="17295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049">
            <a:off x="5258368" y="3644185"/>
            <a:ext cx="3600689" cy="271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3849" y="1084546"/>
            <a:ext cx="75163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 этап: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</a:t>
            </a:r>
            <a:r>
              <a:rPr lang="ru-RU" sz="15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Теоретическое и практическое исследование.                                                                                              </a:t>
            </a:r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 </a:t>
            </a: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этап: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Разработка </a:t>
            </a:r>
            <a:r>
              <a:rPr lang="ru-RU" sz="15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алгоритма совершенствования </a:t>
            </a:r>
            <a:r>
              <a:rPr lang="ru-RU" sz="15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двигательного </a:t>
            </a:r>
            <a:r>
              <a:rPr lang="ru-RU" sz="15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режима по физической подготовке детей к обучению в </a:t>
            </a:r>
            <a:r>
              <a:rPr lang="ru-RU" sz="15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школе и составление на его основании модели организации двигательного режима в исследуемой группе.</a:t>
            </a:r>
          </a:p>
          <a:p>
            <a:r>
              <a:rPr lang="en-US" sz="1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III </a:t>
            </a:r>
            <a:r>
              <a:rPr lang="ru-RU" sz="1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этап</a:t>
            </a:r>
            <a:r>
              <a:rPr lang="ru-RU" sz="15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ru-RU" sz="15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Итоговая диагностика. Выводы.</a:t>
            </a:r>
            <a:endParaRPr lang="ru-RU" sz="1500" dirty="0">
              <a:solidFill>
                <a:srgbClr val="00B05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7011" y="673174"/>
            <a:ext cx="2836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Технология опыта</a:t>
            </a:r>
            <a:endParaRPr lang="ru-RU" sz="2800" b="1" dirty="0">
              <a:solidFill>
                <a:srgbClr val="ED7D31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0969" y="2954696"/>
            <a:ext cx="779438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Особое внимание необходимо уделять использованию физических упражнений на свежем воздухе 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Л.В.Карманова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В.Г.Фролов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О.Г.Аракелян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Г.В.Шалыгина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Е.А.Тимофеева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sz="15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Физическое развитие ребенка должно происходить с учетом индивидуальных функциональных возможностей организма 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(М.А.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Рунова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возрастных особенностей.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Особое внимание необходимо уделять организации самостоятельной двигательной активности ребенка, в том числе трудовой деятельности, под грамотным руководством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взрослого</a:t>
            </a:r>
            <a:endParaRPr lang="ru-RU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Спортизация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физического развития 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В.К.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Бальсевич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С.Б.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Шарманова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А.И. Федоров, Н.М. Амосов, В.К.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Бальсевич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В.Н.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Новохатько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Е.И.Панкратьев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5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Учет факторов, определяющих двигательную активность старших дошкольников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(социальные, природные, </a:t>
            </a:r>
            <a:r>
              <a:rPr lang="ru-RU" sz="15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климато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-метеорологические и биологические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5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Активное использование спортивных игр и спортивных упражнений 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(бадминтон, футбол, хоккей, катание на санках и лыжах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5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802" y="2354260"/>
            <a:ext cx="7372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аспекты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разработки алгоритма совершенствования двигательного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режима, выявленные в процессе теоретического исследования 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3972</TotalTime>
  <Words>3092</Words>
  <Application>Microsoft Office PowerPoint</Application>
  <PresentationFormat>Экран (4:3)</PresentationFormat>
  <Paragraphs>356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ъъъъъъъъъъъъъъъъъъъъъъъъъъъъъъъъъъъъъъъъъъъъъъъъъъъъъъъъъъ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Отмахова ГА</dc:creator>
  <cp:lastModifiedBy>Andrey</cp:lastModifiedBy>
  <cp:revision>320</cp:revision>
  <dcterms:created xsi:type="dcterms:W3CDTF">2021-11-01T00:22:14Z</dcterms:created>
  <dcterms:modified xsi:type="dcterms:W3CDTF">2022-10-23T07:26:13Z</dcterms:modified>
</cp:coreProperties>
</file>