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307" r:id="rId6"/>
    <p:sldId id="271" r:id="rId7"/>
    <p:sldId id="290" r:id="rId8"/>
    <p:sldId id="270" r:id="rId9"/>
    <p:sldId id="273" r:id="rId10"/>
    <p:sldId id="308" r:id="rId11"/>
    <p:sldId id="310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200" u="sng" dirty="0">
                <a:solidFill>
                  <a:srgbClr val="7030A0"/>
                </a:solidFill>
              </a:rPr>
              <a:t>Структура образовательной программы детского</a:t>
            </a:r>
            <a:r>
              <a:rPr lang="ru-RU" sz="2200" u="sng" baseline="0" dirty="0">
                <a:solidFill>
                  <a:srgbClr val="7030A0"/>
                </a:solidFill>
              </a:rPr>
              <a:t> сада</a:t>
            </a:r>
            <a:endParaRPr lang="ru-RU" sz="2200" u="sng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181266111995392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ФОП ДО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Часть, формируемая участниками образовательных отношений 40%</c:v>
                </c:pt>
                <c:pt idx="1">
                  <c:v>Обязательная часть 60%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3-48BC-9B83-ECCFC13EF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0.52105</cdr:x>
      <cdr:y>0.36199</cdr:y>
    </cdr:from>
    <cdr:to>
      <cdr:x>0.92948</cdr:x>
      <cdr:y>0.83455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8809" y="1080120"/>
          <a:ext cx="1809824" cy="1410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Обязательная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часть</a:t>
          </a:r>
        </a:p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000" b="1" dirty="0">
              <a:solidFill>
                <a:srgbClr val="002060"/>
              </a:solidFill>
            </a:rPr>
            <a:t>60 %</a:t>
          </a:r>
        </a:p>
      </cdr:txBody>
    </cdr:sp>
  </cdr:relSizeAnchor>
  <cdr:relSizeAnchor xmlns:cdr="http://schemas.openxmlformats.org/drawingml/2006/chartDrawing">
    <cdr:from>
      <cdr:x>0.15788</cdr:x>
      <cdr:y>0.32513</cdr:y>
    </cdr:from>
    <cdr:to>
      <cdr:x>0.53439</cdr:x>
      <cdr:y>0.78973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8954" y="1123790"/>
          <a:ext cx="1762263" cy="160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Часть, формируемая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участниками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 образовательных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</a:rPr>
            <a:t>отношений</a:t>
          </a:r>
        </a:p>
        <a:p xmlns:a="http://schemas.openxmlformats.org/drawingml/2006/main">
          <a:pPr algn="ctr"/>
          <a:endParaRPr lang="ru-RU" sz="500" b="1" dirty="0">
            <a:solidFill>
              <a:srgbClr val="002060"/>
            </a:solidFill>
          </a:endParaRPr>
        </a:p>
        <a:p xmlns:a="http://schemas.openxmlformats.org/drawingml/2006/main">
          <a:pPr algn="l"/>
          <a:r>
            <a:rPr lang="ru-RU" sz="2000" b="1" dirty="0">
              <a:solidFill>
                <a:srgbClr val="002060"/>
              </a:solidFill>
            </a:rPr>
            <a:t>     40%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3FD5E911-2628-4AFE-990F-FF381EC069F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F79E1330-11B2-4576-B52C-0D6E1E771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olokolvitim-lensk.obr.sakha.gov.ru/sveden/education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80443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дошкольном образовании в 2023 году</a:t>
            </a:r>
          </a:p>
          <a:p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«Федеральная образовательная программа дошкольного образования»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43" y="0"/>
            <a:ext cx="2331398" cy="1648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4581128"/>
            <a:ext cx="369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родительского собрания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 старший воспитатель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категории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Берюх Е.Н.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ссылки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 descr="C:\Users\Andrey\Downloads\28CB1619-54C3-4E9E-8F71-45D911AA519C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5" b="2975"/>
          <a:stretch/>
        </p:blipFill>
        <p:spPr bwMode="auto">
          <a:xfrm>
            <a:off x="1024627" y="620688"/>
            <a:ext cx="6819056" cy="46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301208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b="1" dirty="0"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ea typeface="Times New Roman" panose="02020603050405020304" pitchFamily="18" charset="0"/>
              </a:rPr>
              <a:t>документами </a:t>
            </a:r>
            <a:r>
              <a:rPr lang="ru-RU" b="1" dirty="0">
                <a:ea typeface="Times New Roman" panose="02020603050405020304" pitchFamily="18" charset="0"/>
              </a:rPr>
              <a:t>можно ознакомиться по ссылке</a:t>
            </a:r>
            <a:r>
              <a:rPr lang="ru-RU" b="1" dirty="0" smtClean="0"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Bef>
                <a:spcPts val="1200"/>
              </a:spcBef>
            </a:pPr>
            <a:r>
              <a:rPr lang="ru-RU" b="1" dirty="0" smtClean="0">
                <a:ea typeface="Times New Roman" panose="02020603050405020304" pitchFamily="18" charset="0"/>
              </a:rPr>
              <a:t> </a:t>
            </a:r>
            <a:r>
              <a:rPr lang="en-US" b="1" dirty="0">
                <a:ea typeface="Times New Roman" panose="02020603050405020304" pitchFamily="18" charset="0"/>
                <a:hlinkClick r:id="rId5"/>
              </a:rPr>
              <a:t>https://</a:t>
            </a:r>
            <a:r>
              <a:rPr lang="en-US" b="1" dirty="0" smtClean="0">
                <a:ea typeface="Times New Roman" panose="02020603050405020304" pitchFamily="18" charset="0"/>
                <a:hlinkClick r:id="rId5"/>
              </a:rPr>
              <a:t>kolokolvitim-lensk.obr.sakha.gov.ru/sveden/education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  <a:endParaRPr lang="ru-RU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30120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endParaRPr lang="ru-RU" b="1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881" y="694074"/>
            <a:ext cx="198961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7763" y="241140"/>
            <a:ext cx="435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педагогов 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4170" y="917897"/>
            <a:ext cx="2100280" cy="288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6237" y="1189031"/>
            <a:ext cx="2333106" cy="3208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9821" y="1372465"/>
            <a:ext cx="2605077" cy="3582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109" y="1619045"/>
            <a:ext cx="2954595" cy="4063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5542" y="687604"/>
            <a:ext cx="2568231" cy="35320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5053" y="2476523"/>
            <a:ext cx="2771317" cy="38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24936" cy="7920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№ 371 ФЗ от 24 сентября 2022 года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дошкольного образования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12976"/>
            <a:ext cx="91198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учебно-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документация (федеральный учебный план, федеральный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график, федеральные рабочие программы учебных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курсов, дисциплин (модулей), иных компонентов, федеральная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федеральный календарный план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работы), определяющая единые для Российской Федерации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объём и содержание образования определённого уровня и (или)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определённой направленности, планируемые результаты освоения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58" y="878563"/>
            <a:ext cx="8424936" cy="7920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№ 371 ФЗ от 24 сентября 2022 года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5" y="260648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дошкольного образования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32" y="1412776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12. Образовательные программы</a:t>
            </a:r>
          </a:p>
          <a:p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000" lvl="1"/>
            <a:r>
              <a:rPr lang="ru-RU" sz="2000" b="1" strike="sngStrik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соответствующих примерных образовательных программ дошкольного образования</a:t>
            </a:r>
          </a:p>
          <a:p>
            <a:pPr marL="342000" lvl="1"/>
            <a:endParaRPr lang="ru-RU" sz="2000" b="1" strike="sngStrik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000" lvl="1"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соответствующей федеральной образовательной программой дошкольного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образования. Содержание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образования.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24936" cy="7920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№ 371 ФЗ от 24 сентября 2022 года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основные общеобразовательные программы 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 (Минпросвещения России), </a:t>
            </a:r>
            <a:r>
              <a:rPr lang="ru-RU" sz="2400" b="1" dirty="0" smtClean="0">
                <a:solidFill>
                  <a:srgbClr val="4E2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1 января 2023 года</a:t>
            </a:r>
          </a:p>
          <a:p>
            <a:pPr algn="just"/>
            <a:endParaRPr lang="ru-RU" sz="8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800" b="1" strike="sngStrik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</a:t>
            </a:r>
            <a:r>
              <a:rPr lang="ru-RU" sz="2400" b="1" dirty="0" smtClean="0">
                <a:solidFill>
                  <a:srgbClr val="4E21F1"/>
                </a:solidFill>
              </a:rPr>
              <a:t>1 сентября 2023 года</a:t>
            </a:r>
            <a:endParaRPr lang="ru-RU" sz="2400" b="1" dirty="0">
              <a:solidFill>
                <a:srgbClr val="4E21F1"/>
              </a:solidFill>
            </a:endParaRP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5" y="0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единого образовательного пространства в Российской Федерации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56071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1461" r="26614" b="44827"/>
          <a:stretch/>
        </p:blipFill>
        <p:spPr bwMode="auto">
          <a:xfrm>
            <a:off x="467544" y="1400570"/>
            <a:ext cx="8240890" cy="48547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447" y="175675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ФОП ДО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559" y="828288"/>
            <a:ext cx="7416824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Цель </a:t>
            </a:r>
            <a:r>
              <a:rPr lang="ru-RU" sz="2400" b="1" dirty="0">
                <a:solidFill>
                  <a:srgbClr val="002060"/>
                </a:solidFill>
              </a:rPr>
              <a:t>ФОП: </a:t>
            </a:r>
            <a:r>
              <a:rPr lang="ru-RU" sz="1600" b="1" dirty="0">
                <a:solidFill>
                  <a:srgbClr val="C00000"/>
                </a:solidFill>
              </a:rPr>
              <a:t>разностороннее развитие в период дошкольного детства с учетом возрастных и индивидуальных особенностей </a:t>
            </a:r>
            <a:r>
              <a:rPr lang="ru-RU" sz="1600" b="1" u="sng" dirty="0">
                <a:solidFill>
                  <a:srgbClr val="C00000"/>
                </a:solidFill>
              </a:rPr>
              <a:t>на основе духовно-нравственных ценностей </a:t>
            </a:r>
            <a:r>
              <a:rPr lang="ru-RU" sz="1600" b="1" dirty="0">
                <a:solidFill>
                  <a:srgbClr val="C00000"/>
                </a:solidFill>
              </a:rPr>
              <a:t>российского народа </a:t>
            </a:r>
            <a:r>
              <a:rPr lang="ru-RU" sz="1600" b="1" dirty="0">
                <a:solidFill>
                  <a:srgbClr val="002060"/>
                </a:solidFill>
              </a:rPr>
              <a:t>(достоинство, права и свободы человека, патриотизм, гражданственность, служение Отечеству,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России), </a:t>
            </a:r>
            <a:r>
              <a:rPr lang="ru-RU" sz="1600" b="1" dirty="0">
                <a:solidFill>
                  <a:srgbClr val="C00000"/>
                </a:solidFill>
              </a:rPr>
              <a:t>исторических и национально-культурных традиций. </a:t>
            </a:r>
          </a:p>
          <a:p>
            <a:pPr indent="252000" algn="just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Задачи ФОП:</a:t>
            </a:r>
            <a:endParaRPr lang="ru-RU" sz="2400" b="1" dirty="0">
              <a:solidFill>
                <a:srgbClr val="C00000"/>
              </a:solidFill>
            </a:endParaRPr>
          </a:p>
          <a:p>
            <a:pPr indent="252000" algn="just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обеспечение </a:t>
            </a:r>
            <a:r>
              <a:rPr lang="ru-RU" sz="1600" b="1" dirty="0">
                <a:solidFill>
                  <a:srgbClr val="C00000"/>
                </a:solidFill>
              </a:rPr>
              <a:t>единых</a:t>
            </a:r>
            <a:r>
              <a:rPr lang="ru-RU" sz="1600" b="1" dirty="0">
                <a:solidFill>
                  <a:srgbClr val="002060"/>
                </a:solidFill>
              </a:rPr>
              <a:t> для РФ </a:t>
            </a:r>
            <a:r>
              <a:rPr lang="ru-RU" sz="1600" b="1" dirty="0">
                <a:solidFill>
                  <a:srgbClr val="C00000"/>
                </a:solidFill>
              </a:rPr>
              <a:t>содержания и планируемых результатов</a:t>
            </a:r>
            <a:r>
              <a:rPr lang="ru-RU" sz="1600" b="1" dirty="0">
                <a:solidFill>
                  <a:srgbClr val="002060"/>
                </a:solidFill>
              </a:rPr>
              <a:t> освоения образовательной программы ДО;</a:t>
            </a:r>
          </a:p>
          <a:p>
            <a:pPr indent="252000" algn="just"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создание условий для равного доступа к образованию </a:t>
            </a:r>
            <a:r>
              <a:rPr lang="ru-RU" sz="1600" b="1" dirty="0" smtClean="0">
                <a:solidFill>
                  <a:srgbClr val="C00000"/>
                </a:solidFill>
              </a:rPr>
              <a:t>для всех детей дошкольного возраста </a:t>
            </a:r>
            <a:r>
              <a:rPr lang="ru-RU" sz="1600" b="1" dirty="0" smtClean="0">
                <a:solidFill>
                  <a:srgbClr val="002060"/>
                </a:solidFill>
              </a:rPr>
              <a:t>с учётом разнообразия образовательных потребностей и индивидуальных возможностей; </a:t>
            </a:r>
            <a:endParaRPr lang="ru-RU" sz="1600" b="1" dirty="0">
              <a:solidFill>
                <a:srgbClr val="C00000"/>
              </a:solidFill>
            </a:endParaRPr>
          </a:p>
          <a:p>
            <a:pPr indent="252000" algn="just"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построение (структурирование) содержания образовательной деятельности на основе учёта </a:t>
            </a:r>
            <a:r>
              <a:rPr lang="ru-RU" sz="1600" b="1" dirty="0" smtClean="0">
                <a:solidFill>
                  <a:srgbClr val="C00000"/>
                </a:solidFill>
              </a:rPr>
              <a:t>возрастных и индивидуальных особенностей развития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-18429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738" y="105195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дошкольного образования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84708293"/>
              </p:ext>
            </p:extLst>
          </p:nvPr>
        </p:nvGraphicFramePr>
        <p:xfrm>
          <a:off x="2181892" y="764704"/>
          <a:ext cx="46805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526" y="2996952"/>
            <a:ext cx="229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Региональный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Компонент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Парциальные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Программы</a:t>
            </a: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Традиции ДОО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i="1" dirty="0">
                <a:solidFill>
                  <a:srgbClr val="0070C0"/>
                </a:solidFill>
              </a:rPr>
              <a:t>(детский сад разрабатывает сам)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0486" y="3429000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ФОП ДО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sz="1600" i="1" dirty="0">
                <a:solidFill>
                  <a:srgbClr val="0070C0"/>
                </a:solidFill>
              </a:rPr>
              <a:t>(детский сад делает ссылку на ФОП ДО)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 rot="11329522">
            <a:off x="1411811" y="4296025"/>
            <a:ext cx="1944285" cy="716012"/>
          </a:xfrm>
          <a:prstGeom prst="wedgeRectCallout">
            <a:avLst>
              <a:gd name="adj1" fmla="val -27489"/>
              <a:gd name="adj2" fmla="val 14673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34705">
            <a:off x="1926284" y="5529029"/>
            <a:ext cx="166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НЕ БОЛЕЕ </a:t>
            </a:r>
            <a:r>
              <a:rPr lang="ru-RU" b="1" dirty="0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 rot="9237661">
            <a:off x="4871394" y="4388801"/>
            <a:ext cx="1944285" cy="716012"/>
          </a:xfrm>
          <a:prstGeom prst="wedgeRectCallout">
            <a:avLst>
              <a:gd name="adj1" fmla="val -7146"/>
              <a:gd name="adj2" fmla="val 1148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23796">
            <a:off x="5391068" y="5182268"/>
            <a:ext cx="176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НЕ МЕНЕЕ </a:t>
            </a:r>
            <a:r>
              <a:rPr lang="ru-RU" b="1" dirty="0">
                <a:solidFill>
                  <a:srgbClr val="C0000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706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образовательная программа ДО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ndrey\Desktop\img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28238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2751" r="8123" b="22700"/>
          <a:stretch/>
        </p:blipFill>
        <p:spPr>
          <a:xfrm>
            <a:off x="4115554" y="681225"/>
            <a:ext cx="4842638" cy="60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11" y="44624"/>
            <a:ext cx="842493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ссылки: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7" y="4365103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19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C:\Users\Andrey\Downloads\C1FAB813-2E2C-44C7-8DC6-3FF86D1D4C1C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5"/>
          <a:stretch/>
        </p:blipFill>
        <p:spPr bwMode="auto">
          <a:xfrm>
            <a:off x="632370" y="836712"/>
            <a:ext cx="7903599" cy="50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503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211</cp:revision>
  <cp:lastPrinted>2023-11-28T06:06:06Z</cp:lastPrinted>
  <dcterms:created xsi:type="dcterms:W3CDTF">2023-03-03T06:17:19Z</dcterms:created>
  <dcterms:modified xsi:type="dcterms:W3CDTF">2023-12-13T02:12:30Z</dcterms:modified>
</cp:coreProperties>
</file>