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8" r:id="rId2"/>
    <p:sldId id="257" r:id="rId3"/>
    <p:sldId id="261" r:id="rId4"/>
    <p:sldId id="259" r:id="rId5"/>
    <p:sldId id="292" r:id="rId6"/>
    <p:sldId id="288" r:id="rId7"/>
    <p:sldId id="284" r:id="rId8"/>
    <p:sldId id="293" r:id="rId9"/>
    <p:sldId id="289" r:id="rId10"/>
    <p:sldId id="285" r:id="rId11"/>
    <p:sldId id="294" r:id="rId12"/>
    <p:sldId id="290" r:id="rId13"/>
    <p:sldId id="286" r:id="rId14"/>
    <p:sldId id="295" r:id="rId15"/>
    <p:sldId id="291" r:id="rId16"/>
    <p:sldId id="287" r:id="rId17"/>
    <p:sldId id="296" r:id="rId18"/>
    <p:sldId id="262" r:id="rId19"/>
    <p:sldId id="297" r:id="rId20"/>
    <p:sldId id="273" r:id="rId21"/>
    <p:sldId id="263" r:id="rId22"/>
  </p:sldIdLst>
  <p:sldSz cx="9144000" cy="5143500" type="screen16x9"/>
  <p:notesSz cx="6858000" cy="9144000"/>
  <p:embeddedFontLst>
    <p:embeddedFont>
      <p:font typeface="Abril Fatface" panose="020B0604020202020204" charset="0"/>
      <p:regular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C77A06-73C4-4FEA-AABA-D77EAFF15972}">
          <p14:sldIdLst>
            <p14:sldId id="258"/>
            <p14:sldId id="257"/>
            <p14:sldId id="261"/>
            <p14:sldId id="259"/>
            <p14:sldId id="292"/>
            <p14:sldId id="288"/>
            <p14:sldId id="284"/>
            <p14:sldId id="293"/>
            <p14:sldId id="289"/>
            <p14:sldId id="285"/>
            <p14:sldId id="294"/>
            <p14:sldId id="290"/>
            <p14:sldId id="286"/>
            <p14:sldId id="295"/>
            <p14:sldId id="291"/>
            <p14:sldId id="287"/>
            <p14:sldId id="296"/>
            <p14:sldId id="262"/>
            <p14:sldId id="297"/>
            <p14:sldId id="273"/>
            <p14:sldId id="263"/>
          </p14:sldIdLst>
        </p14:section>
        <p14:section name="Раздел без заголовка" id="{46EB27F5-C51B-4835-9B42-1269DE464E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2A5E78-3835-4564-AFCE-BC32295A0785}">
  <a:tblStyle styleId="{442A5E78-3835-4564-AFCE-BC32295A07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5;&#1072;\Documents\&#1058;&#1086;&#1088;&#1075;&#1080;\&#1042;&#1099;&#1080;&#1075;&#1088;&#1072;&#1085;&#1099;\&#1054;&#1094;&#1077;&#1085;&#1082;&#1072;%20&#1056;&#1057;&#1071;\&#1056;&#1072;&#1089;&#1095;&#1077;&#1090;%20&#1087;&#1086;&#1082;&#1072;&#1079;&#1072;&#1090;&#1077;&#1083;&#1077;&#1081;%20&#1054;&#105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5;&#1072;\Documents\&#1058;&#1086;&#1088;&#1075;&#1080;\&#1042;&#1099;&#1080;&#1075;&#1088;&#1072;&#1085;&#1099;\&#1054;&#1094;&#1077;&#1085;&#1082;&#1072;%20&#1056;&#1057;&#1071;\&#1056;&#1072;&#1089;&#1095;&#1077;&#1090;%20&#1087;&#1086;&#1082;&#1072;&#1079;&#1072;&#1090;&#1077;&#1083;&#1077;&#1081;%20&#1044;&#1054;&#1059;%20(&#1040;&#1074;&#1090;&#1086;&#1089;&#1086;&#1093;&#1088;&#1072;&#1085;&#1077;&#1085;&#1085;&#1099;&#1081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5;&#1072;\Documents\&#1058;&#1086;&#1088;&#1075;&#1080;\&#1042;&#1099;&#1080;&#1075;&#1088;&#1072;&#1085;&#1099;\&#1054;&#1094;&#1077;&#1085;&#1082;&#1072;%20&#1056;&#1057;&#1071;\&#1056;&#1072;&#1089;&#1095;&#1077;&#1090;%20&#1087;&#1086;&#1082;&#1072;&#1079;&#1072;&#1090;&#1077;&#1083;&#1077;&#1081;%20&#1044;&#1054;&#1059;%20(&#1040;&#1074;&#1090;&#1086;&#1089;&#1086;&#1093;&#1088;&#1072;&#1085;&#1077;&#1085;&#1085;&#1099;&#1081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'6'!$U$2:$U$14</c:f>
              <c:strCache>
                <c:ptCount val="13"/>
                <c:pt idx="0">
                  <c:v>Алданский район</c:v>
                </c:pt>
                <c:pt idx="1">
                  <c:v>Горный район</c:v>
                </c:pt>
                <c:pt idx="2">
                  <c:v>Амгинский район</c:v>
                </c:pt>
                <c:pt idx="3">
                  <c:v>Вилюйский район</c:v>
                </c:pt>
                <c:pt idx="4">
                  <c:v>Мегино-Кангаласский район</c:v>
                </c:pt>
                <c:pt idx="5">
                  <c:v>Кобяйский район </c:v>
                </c:pt>
                <c:pt idx="6">
                  <c:v>Верхневилюйский район</c:v>
                </c:pt>
                <c:pt idx="7">
                  <c:v>Анабарский район</c:v>
                </c:pt>
                <c:pt idx="8">
                  <c:v>Верхоянский район</c:v>
                </c:pt>
                <c:pt idx="9">
                  <c:v>Ленский район</c:v>
                </c:pt>
                <c:pt idx="10">
                  <c:v>Жиганский район</c:v>
                </c:pt>
                <c:pt idx="11">
                  <c:v>Абыйский район</c:v>
                </c:pt>
                <c:pt idx="12">
                  <c:v>Булунский район</c:v>
                </c:pt>
              </c:strCache>
            </c:strRef>
          </c:cat>
          <c:val>
            <c:numRef>
              <c:f>'6'!$V$2:$V$14</c:f>
              <c:numCache>
                <c:formatCode>0.0</c:formatCode>
                <c:ptCount val="13"/>
                <c:pt idx="0">
                  <c:v>80.583182892432177</c:v>
                </c:pt>
                <c:pt idx="1">
                  <c:v>75.09244437255191</c:v>
                </c:pt>
                <c:pt idx="2">
                  <c:v>69.999475614377289</c:v>
                </c:pt>
                <c:pt idx="3">
                  <c:v>66.968245217395548</c:v>
                </c:pt>
                <c:pt idx="4">
                  <c:v>66.712115676272632</c:v>
                </c:pt>
                <c:pt idx="5">
                  <c:v>66.536610265333678</c:v>
                </c:pt>
                <c:pt idx="6">
                  <c:v>65.909766173437887</c:v>
                </c:pt>
                <c:pt idx="7">
                  <c:v>63.467717717717726</c:v>
                </c:pt>
                <c:pt idx="8">
                  <c:v>61.58749199925672</c:v>
                </c:pt>
                <c:pt idx="9">
                  <c:v>54.414178014205611</c:v>
                </c:pt>
                <c:pt idx="10">
                  <c:v>46.452069581101831</c:v>
                </c:pt>
                <c:pt idx="11">
                  <c:v>31.160118101294575</c:v>
                </c:pt>
                <c:pt idx="12">
                  <c:v>19.90990990990991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865080"/>
        <c:axId val="421869000"/>
      </c:barChart>
      <c:catAx>
        <c:axId val="421865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869000"/>
        <c:crosses val="autoZero"/>
        <c:auto val="1"/>
        <c:lblAlgn val="ctr"/>
        <c:lblOffset val="100"/>
        <c:noMultiLvlLbl val="0"/>
      </c:catAx>
      <c:valAx>
        <c:axId val="421869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86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'6'!$AB$2:$AB$10</c:f>
              <c:strCache>
                <c:ptCount val="9"/>
                <c:pt idx="0">
                  <c:v>Мирнинский район</c:v>
                </c:pt>
                <c:pt idx="1">
                  <c:v>Нерюнгринский район</c:v>
                </c:pt>
                <c:pt idx="2">
                  <c:v>Алданский район</c:v>
                </c:pt>
                <c:pt idx="3">
                  <c:v>Ленский район</c:v>
                </c:pt>
                <c:pt idx="4">
                  <c:v>Вилюйский район</c:v>
                </c:pt>
                <c:pt idx="5">
                  <c:v>Горный район</c:v>
                </c:pt>
                <c:pt idx="6">
                  <c:v>Верхневилюйский район</c:v>
                </c:pt>
                <c:pt idx="7">
                  <c:v>Нюрбинский район</c:v>
                </c:pt>
                <c:pt idx="8">
                  <c:v>Сунтарский район</c:v>
                </c:pt>
              </c:strCache>
            </c:strRef>
          </c:cat>
          <c:val>
            <c:numRef>
              <c:f>'6'!$AC$2:$AC$10</c:f>
              <c:numCache>
                <c:formatCode>0.0</c:formatCode>
                <c:ptCount val="9"/>
                <c:pt idx="0">
                  <c:v>79.202504596653867</c:v>
                </c:pt>
                <c:pt idx="1">
                  <c:v>76.722781861642531</c:v>
                </c:pt>
                <c:pt idx="2">
                  <c:v>74.639385713214025</c:v>
                </c:pt>
                <c:pt idx="3">
                  <c:v>73.788914470468001</c:v>
                </c:pt>
                <c:pt idx="4">
                  <c:v>69.899073521164851</c:v>
                </c:pt>
                <c:pt idx="5">
                  <c:v>68.857045920298404</c:v>
                </c:pt>
                <c:pt idx="6">
                  <c:v>68.745486567580599</c:v>
                </c:pt>
                <c:pt idx="7">
                  <c:v>68.410237814540778</c:v>
                </c:pt>
                <c:pt idx="8">
                  <c:v>67.891985897306043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43224"/>
        <c:axId val="423142048"/>
      </c:barChart>
      <c:catAx>
        <c:axId val="423143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142048"/>
        <c:crosses val="autoZero"/>
        <c:auto val="1"/>
        <c:lblAlgn val="ctr"/>
        <c:lblOffset val="100"/>
        <c:noMultiLvlLbl val="0"/>
      </c:catAx>
      <c:valAx>
        <c:axId val="4231420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14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'6'!$AJ$2:$AJ$14</c:f>
              <c:strCache>
                <c:ptCount val="13"/>
                <c:pt idx="0">
                  <c:v>Алданский район</c:v>
                </c:pt>
                <c:pt idx="1">
                  <c:v>Горный район</c:v>
                </c:pt>
                <c:pt idx="2">
                  <c:v>Мегино-Кангаласский район</c:v>
                </c:pt>
                <c:pt idx="3">
                  <c:v>Амгинский район</c:v>
                </c:pt>
                <c:pt idx="4">
                  <c:v>Вилюйский район</c:v>
                </c:pt>
                <c:pt idx="5">
                  <c:v>Верхневилюйский район</c:v>
                </c:pt>
                <c:pt idx="6">
                  <c:v>Анабарский район</c:v>
                </c:pt>
                <c:pt idx="7">
                  <c:v>Кобяйский район </c:v>
                </c:pt>
                <c:pt idx="8">
                  <c:v>Ленский район</c:v>
                </c:pt>
                <c:pt idx="9">
                  <c:v>Верхоянский район</c:v>
                </c:pt>
                <c:pt idx="10">
                  <c:v>Жиганский район</c:v>
                </c:pt>
                <c:pt idx="11">
                  <c:v>Абыйский район</c:v>
                </c:pt>
                <c:pt idx="12">
                  <c:v>Булунский район</c:v>
                </c:pt>
              </c:strCache>
            </c:strRef>
          </c:cat>
          <c:val>
            <c:numRef>
              <c:f>'6'!$AK$2:$AK$14</c:f>
              <c:numCache>
                <c:formatCode>0.0</c:formatCode>
                <c:ptCount val="13"/>
                <c:pt idx="0">
                  <c:v>81.921843659406704</c:v>
                </c:pt>
                <c:pt idx="1">
                  <c:v>79.278329533652112</c:v>
                </c:pt>
                <c:pt idx="2">
                  <c:v>75.199883535908029</c:v>
                </c:pt>
                <c:pt idx="3">
                  <c:v>74.596762992138821</c:v>
                </c:pt>
                <c:pt idx="4">
                  <c:v>73.881881677062339</c:v>
                </c:pt>
                <c:pt idx="5">
                  <c:v>72.415561959708469</c:v>
                </c:pt>
                <c:pt idx="6">
                  <c:v>71.644932432432427</c:v>
                </c:pt>
                <c:pt idx="7">
                  <c:v>70.021069445943297</c:v>
                </c:pt>
                <c:pt idx="8">
                  <c:v>57.998845963268401</c:v>
                </c:pt>
                <c:pt idx="9">
                  <c:v>52.712650083801783</c:v>
                </c:pt>
                <c:pt idx="10">
                  <c:v>50.123149139923328</c:v>
                </c:pt>
                <c:pt idx="11">
                  <c:v>34.235184884764713</c:v>
                </c:pt>
                <c:pt idx="12">
                  <c:v>24.248648648648651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243592"/>
        <c:axId val="376233008"/>
      </c:barChart>
      <c:catAx>
        <c:axId val="376243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33008"/>
        <c:crosses val="autoZero"/>
        <c:auto val="1"/>
        <c:lblAlgn val="ctr"/>
        <c:lblOffset val="100"/>
        <c:noMultiLvlLbl val="0"/>
      </c:catAx>
      <c:valAx>
        <c:axId val="3762330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4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'6'!$AB$2:$AB$10</c:f>
              <c:strCache>
                <c:ptCount val="9"/>
                <c:pt idx="0">
                  <c:v>Мирнинский район</c:v>
                </c:pt>
                <c:pt idx="1">
                  <c:v>Нерюнгринский район</c:v>
                </c:pt>
                <c:pt idx="2">
                  <c:v>Алданский район</c:v>
                </c:pt>
                <c:pt idx="3">
                  <c:v>Ленский район</c:v>
                </c:pt>
                <c:pt idx="4">
                  <c:v>Вилюйский район</c:v>
                </c:pt>
                <c:pt idx="5">
                  <c:v>Горный район</c:v>
                </c:pt>
                <c:pt idx="6">
                  <c:v>Верхневилюйский район</c:v>
                </c:pt>
                <c:pt idx="7">
                  <c:v>Нюрбинский район</c:v>
                </c:pt>
                <c:pt idx="8">
                  <c:v>Сунтарский район</c:v>
                </c:pt>
              </c:strCache>
            </c:strRef>
          </c:cat>
          <c:val>
            <c:numRef>
              <c:f>'6'!$AC$2:$AC$10</c:f>
              <c:numCache>
                <c:formatCode>0.0</c:formatCode>
                <c:ptCount val="9"/>
                <c:pt idx="0">
                  <c:v>79.202504596653867</c:v>
                </c:pt>
                <c:pt idx="1">
                  <c:v>76.722781861642531</c:v>
                </c:pt>
                <c:pt idx="2">
                  <c:v>74.639385713214025</c:v>
                </c:pt>
                <c:pt idx="3">
                  <c:v>73.788914470468001</c:v>
                </c:pt>
                <c:pt idx="4">
                  <c:v>69.899073521164851</c:v>
                </c:pt>
                <c:pt idx="5">
                  <c:v>68.857045920298404</c:v>
                </c:pt>
                <c:pt idx="6">
                  <c:v>68.745486567580599</c:v>
                </c:pt>
                <c:pt idx="7">
                  <c:v>68.410237814540778</c:v>
                </c:pt>
                <c:pt idx="8">
                  <c:v>67.891985897306043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083288"/>
        <c:axId val="418084856"/>
      </c:barChart>
      <c:catAx>
        <c:axId val="418083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084856"/>
        <c:crosses val="autoZero"/>
        <c:auto val="1"/>
        <c:lblAlgn val="ctr"/>
        <c:lblOffset val="100"/>
        <c:noMultiLvlLbl val="0"/>
      </c:catAx>
      <c:valAx>
        <c:axId val="4180848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08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'6'!$M$2:$M$10</c:f>
              <c:strCache>
                <c:ptCount val="9"/>
                <c:pt idx="0">
                  <c:v>Мирнинский район</c:v>
                </c:pt>
                <c:pt idx="1">
                  <c:v>Нерюнгринский район</c:v>
                </c:pt>
                <c:pt idx="2">
                  <c:v>Ленский район</c:v>
                </c:pt>
                <c:pt idx="3">
                  <c:v>Алданский район</c:v>
                </c:pt>
                <c:pt idx="4">
                  <c:v>Верхневилюйский район</c:v>
                </c:pt>
                <c:pt idx="5">
                  <c:v>Вилюйский район</c:v>
                </c:pt>
                <c:pt idx="6">
                  <c:v>Горный район</c:v>
                </c:pt>
                <c:pt idx="7">
                  <c:v>Нюрбинский район</c:v>
                </c:pt>
                <c:pt idx="8">
                  <c:v>Сунтарский район</c:v>
                </c:pt>
              </c:strCache>
            </c:strRef>
          </c:cat>
          <c:val>
            <c:numRef>
              <c:f>'6'!$N$2:$N$10</c:f>
              <c:numCache>
                <c:formatCode>0.0</c:formatCode>
                <c:ptCount val="9"/>
                <c:pt idx="0">
                  <c:v>79.022637143539328</c:v>
                </c:pt>
                <c:pt idx="1">
                  <c:v>74.482499899273293</c:v>
                </c:pt>
                <c:pt idx="2">
                  <c:v>74.345673677211678</c:v>
                </c:pt>
                <c:pt idx="3">
                  <c:v>72.398945066774345</c:v>
                </c:pt>
                <c:pt idx="4">
                  <c:v>64.682008943109764</c:v>
                </c:pt>
                <c:pt idx="5">
                  <c:v>63.394738835388431</c:v>
                </c:pt>
                <c:pt idx="6">
                  <c:v>63.197507204841109</c:v>
                </c:pt>
                <c:pt idx="7">
                  <c:v>60.543802282354214</c:v>
                </c:pt>
                <c:pt idx="8">
                  <c:v>54.973557566278352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538608"/>
        <c:axId val="376966024"/>
      </c:barChart>
      <c:catAx>
        <c:axId val="34053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66024"/>
        <c:crosses val="autoZero"/>
        <c:auto val="1"/>
        <c:lblAlgn val="ctr"/>
        <c:lblOffset val="100"/>
        <c:noMultiLvlLbl val="0"/>
      </c:catAx>
      <c:valAx>
        <c:axId val="3769660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5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'6'!$X$2:$X$14</c:f>
              <c:strCache>
                <c:ptCount val="13"/>
                <c:pt idx="0">
                  <c:v>Алданский район</c:v>
                </c:pt>
                <c:pt idx="1">
                  <c:v>Анабарский район</c:v>
                </c:pt>
                <c:pt idx="2">
                  <c:v>Горный район</c:v>
                </c:pt>
                <c:pt idx="3">
                  <c:v>Верхневилюйский район</c:v>
                </c:pt>
                <c:pt idx="4">
                  <c:v>Мегино-Кангаласский район</c:v>
                </c:pt>
                <c:pt idx="5">
                  <c:v>Амгинский район</c:v>
                </c:pt>
                <c:pt idx="6">
                  <c:v>Вилюйский район</c:v>
                </c:pt>
                <c:pt idx="7">
                  <c:v>Кобяйский район </c:v>
                </c:pt>
                <c:pt idx="8">
                  <c:v>Ленский район</c:v>
                </c:pt>
                <c:pt idx="9">
                  <c:v>Верхоянский район</c:v>
                </c:pt>
                <c:pt idx="10">
                  <c:v>Жиганский район</c:v>
                </c:pt>
                <c:pt idx="11">
                  <c:v>Абыйский район</c:v>
                </c:pt>
                <c:pt idx="12">
                  <c:v>Булунский район</c:v>
                </c:pt>
              </c:strCache>
            </c:strRef>
          </c:cat>
          <c:val>
            <c:numRef>
              <c:f>'6'!$Y$2:$Y$14</c:f>
              <c:numCache>
                <c:formatCode>0.0</c:formatCode>
                <c:ptCount val="13"/>
                <c:pt idx="0">
                  <c:v>98.520477092467388</c:v>
                </c:pt>
                <c:pt idx="1">
                  <c:v>94.791666666666671</c:v>
                </c:pt>
                <c:pt idx="2">
                  <c:v>94.444285652619001</c:v>
                </c:pt>
                <c:pt idx="3">
                  <c:v>92.431001008172899</c:v>
                </c:pt>
                <c:pt idx="4">
                  <c:v>92.277232565962649</c:v>
                </c:pt>
                <c:pt idx="5">
                  <c:v>92.275889202221322</c:v>
                </c:pt>
                <c:pt idx="6">
                  <c:v>91.097606812373982</c:v>
                </c:pt>
                <c:pt idx="7">
                  <c:v>84.272666560228629</c:v>
                </c:pt>
                <c:pt idx="8">
                  <c:v>70.213973362261015</c:v>
                </c:pt>
                <c:pt idx="9">
                  <c:v>69.501103510933234</c:v>
                </c:pt>
                <c:pt idx="10">
                  <c:v>60.322580645161288</c:v>
                </c:pt>
                <c:pt idx="11">
                  <c:v>42.226890756302524</c:v>
                </c:pt>
                <c:pt idx="12">
                  <c:v>33.333333333333336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336280"/>
        <c:axId val="420263088"/>
      </c:barChart>
      <c:catAx>
        <c:axId val="377336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263088"/>
        <c:crosses val="autoZero"/>
        <c:auto val="1"/>
        <c:lblAlgn val="ctr"/>
        <c:lblOffset val="100"/>
        <c:noMultiLvlLbl val="0"/>
      </c:catAx>
      <c:valAx>
        <c:axId val="4202630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33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'6'!$P$2:$P$10</c:f>
              <c:strCache>
                <c:ptCount val="9"/>
                <c:pt idx="0">
                  <c:v>Ленский район</c:v>
                </c:pt>
                <c:pt idx="1">
                  <c:v>Мирнинский район</c:v>
                </c:pt>
                <c:pt idx="2">
                  <c:v>Алданский район</c:v>
                </c:pt>
                <c:pt idx="3">
                  <c:v>Нерюнгринский район</c:v>
                </c:pt>
                <c:pt idx="4">
                  <c:v>Нюрбинский район</c:v>
                </c:pt>
                <c:pt idx="5">
                  <c:v>Вилюйский район</c:v>
                </c:pt>
                <c:pt idx="6">
                  <c:v>Горный район</c:v>
                </c:pt>
                <c:pt idx="7">
                  <c:v>Верхневилюйский район</c:v>
                </c:pt>
                <c:pt idx="8">
                  <c:v>Сунтарский район</c:v>
                </c:pt>
              </c:strCache>
            </c:strRef>
          </c:cat>
          <c:val>
            <c:numRef>
              <c:f>'6'!$Q$2:$Q$10</c:f>
              <c:numCache>
                <c:formatCode>0.0</c:formatCode>
                <c:ptCount val="9"/>
                <c:pt idx="0">
                  <c:v>90.634754835205797</c:v>
                </c:pt>
                <c:pt idx="1">
                  <c:v>89.889560036210909</c:v>
                </c:pt>
                <c:pt idx="2">
                  <c:v>89.866596034130069</c:v>
                </c:pt>
                <c:pt idx="3">
                  <c:v>89.513937058601769</c:v>
                </c:pt>
                <c:pt idx="4">
                  <c:v>84.399399704659658</c:v>
                </c:pt>
                <c:pt idx="5">
                  <c:v>84.281595312685099</c:v>
                </c:pt>
                <c:pt idx="6">
                  <c:v>84.189278888199595</c:v>
                </c:pt>
                <c:pt idx="7">
                  <c:v>83.598929752983977</c:v>
                </c:pt>
                <c:pt idx="8">
                  <c:v>82.66549550995552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968376"/>
        <c:axId val="376967200"/>
      </c:barChart>
      <c:catAx>
        <c:axId val="376968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67200"/>
        <c:crosses val="autoZero"/>
        <c:auto val="1"/>
        <c:lblAlgn val="ctr"/>
        <c:lblOffset val="100"/>
        <c:noMultiLvlLbl val="0"/>
      </c:catAx>
      <c:valAx>
        <c:axId val="3769672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6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'6'!$AA$2:$AA$14</c:f>
              <c:strCache>
                <c:ptCount val="13"/>
                <c:pt idx="0">
                  <c:v>Алданский район</c:v>
                </c:pt>
                <c:pt idx="1">
                  <c:v>Горный район</c:v>
                </c:pt>
                <c:pt idx="2">
                  <c:v>Вилюйский район</c:v>
                </c:pt>
                <c:pt idx="3">
                  <c:v>Мегино-Кангаласский район</c:v>
                </c:pt>
                <c:pt idx="4">
                  <c:v>Верхневилюйский район</c:v>
                </c:pt>
                <c:pt idx="5">
                  <c:v>Ленский район</c:v>
                </c:pt>
                <c:pt idx="6">
                  <c:v>Амгинский район</c:v>
                </c:pt>
                <c:pt idx="7">
                  <c:v>Кобяйский район </c:v>
                </c:pt>
                <c:pt idx="8">
                  <c:v>Анабарский район</c:v>
                </c:pt>
                <c:pt idx="9">
                  <c:v>Жиганский район</c:v>
                </c:pt>
                <c:pt idx="10">
                  <c:v>Абыйский район</c:v>
                </c:pt>
                <c:pt idx="11">
                  <c:v>Верхоянский район</c:v>
                </c:pt>
                <c:pt idx="12">
                  <c:v>Булунский район</c:v>
                </c:pt>
              </c:strCache>
            </c:strRef>
          </c:cat>
          <c:val>
            <c:numRef>
              <c:f>'6'!$AB$2:$AB$14</c:f>
              <c:numCache>
                <c:formatCode>0.0</c:formatCode>
                <c:ptCount val="13"/>
                <c:pt idx="0">
                  <c:v>47.751340326340326</c:v>
                </c:pt>
                <c:pt idx="1">
                  <c:v>44.866666666666667</c:v>
                </c:pt>
                <c:pt idx="2">
                  <c:v>41.46848739495799</c:v>
                </c:pt>
                <c:pt idx="3">
                  <c:v>39.508012820512818</c:v>
                </c:pt>
                <c:pt idx="4">
                  <c:v>34.889652014652015</c:v>
                </c:pt>
                <c:pt idx="5">
                  <c:v>31.8125</c:v>
                </c:pt>
                <c:pt idx="6">
                  <c:v>30.676470588235293</c:v>
                </c:pt>
                <c:pt idx="7">
                  <c:v>30.588235294117649</c:v>
                </c:pt>
                <c:pt idx="8">
                  <c:v>30</c:v>
                </c:pt>
                <c:pt idx="9">
                  <c:v>21</c:v>
                </c:pt>
                <c:pt idx="10">
                  <c:v>18.510204081632651</c:v>
                </c:pt>
                <c:pt idx="11">
                  <c:v>14.6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238104"/>
        <c:axId val="376232224"/>
      </c:barChart>
      <c:catAx>
        <c:axId val="376238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32224"/>
        <c:crosses val="autoZero"/>
        <c:auto val="1"/>
        <c:lblAlgn val="ctr"/>
        <c:lblOffset val="100"/>
        <c:noMultiLvlLbl val="0"/>
      </c:catAx>
      <c:valAx>
        <c:axId val="3762322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3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'6'!$S$2:$S$10</c:f>
              <c:strCache>
                <c:ptCount val="9"/>
                <c:pt idx="0">
                  <c:v>Мирнинский район</c:v>
                </c:pt>
                <c:pt idx="1">
                  <c:v>Нюрбинский район</c:v>
                </c:pt>
                <c:pt idx="2">
                  <c:v>Нерюнгринский район</c:v>
                </c:pt>
                <c:pt idx="3">
                  <c:v>Вилюйский район</c:v>
                </c:pt>
                <c:pt idx="4">
                  <c:v>Алданский район</c:v>
                </c:pt>
                <c:pt idx="5">
                  <c:v>Сунтарский район</c:v>
                </c:pt>
                <c:pt idx="6">
                  <c:v>Ленский район</c:v>
                </c:pt>
                <c:pt idx="7">
                  <c:v>Горный район</c:v>
                </c:pt>
                <c:pt idx="8">
                  <c:v>Верхневилюйский район</c:v>
                </c:pt>
              </c:strCache>
            </c:strRef>
          </c:cat>
          <c:val>
            <c:numRef>
              <c:f>'6'!$T$2:$T$10</c:f>
              <c:numCache>
                <c:formatCode>0.0</c:formatCode>
                <c:ptCount val="9"/>
                <c:pt idx="0">
                  <c:v>67.273147296584284</c:v>
                </c:pt>
                <c:pt idx="1">
                  <c:v>55.922541918865448</c:v>
                </c:pt>
                <c:pt idx="2">
                  <c:v>51.037935764826521</c:v>
                </c:pt>
                <c:pt idx="3">
                  <c:v>50.588185531167987</c:v>
                </c:pt>
                <c:pt idx="4">
                  <c:v>46.596819526627215</c:v>
                </c:pt>
                <c:pt idx="5">
                  <c:v>46.355411609088073</c:v>
                </c:pt>
                <c:pt idx="6">
                  <c:v>45.46542950513539</c:v>
                </c:pt>
                <c:pt idx="7">
                  <c:v>43.278571428571425</c:v>
                </c:pt>
                <c:pt idx="8">
                  <c:v>42.498326526526817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337456"/>
        <c:axId val="377340200"/>
      </c:barChart>
      <c:catAx>
        <c:axId val="37733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340200"/>
        <c:crosses val="autoZero"/>
        <c:auto val="1"/>
        <c:lblAlgn val="ctr"/>
        <c:lblOffset val="100"/>
        <c:noMultiLvlLbl val="0"/>
      </c:catAx>
      <c:valAx>
        <c:axId val="3773402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33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'6'!$AD$2:$AD$14</c:f>
              <c:strCache>
                <c:ptCount val="13"/>
                <c:pt idx="0">
                  <c:v>Алданский район</c:v>
                </c:pt>
                <c:pt idx="1">
                  <c:v>Горный район</c:v>
                </c:pt>
                <c:pt idx="2">
                  <c:v>Амгинский район</c:v>
                </c:pt>
                <c:pt idx="3">
                  <c:v>Мегино-Кангаласский район</c:v>
                </c:pt>
                <c:pt idx="4">
                  <c:v>Вилюйский район</c:v>
                </c:pt>
                <c:pt idx="5">
                  <c:v>Верхневилюйский район</c:v>
                </c:pt>
                <c:pt idx="6">
                  <c:v>Кобяйский район </c:v>
                </c:pt>
                <c:pt idx="7">
                  <c:v>Анабарский район</c:v>
                </c:pt>
                <c:pt idx="8">
                  <c:v>Ленский район</c:v>
                </c:pt>
                <c:pt idx="9">
                  <c:v>Жиганский район</c:v>
                </c:pt>
                <c:pt idx="10">
                  <c:v>Верхоянский район</c:v>
                </c:pt>
                <c:pt idx="11">
                  <c:v>Абыйский район</c:v>
                </c:pt>
                <c:pt idx="12">
                  <c:v>Булунский район</c:v>
                </c:pt>
              </c:strCache>
            </c:strRef>
          </c:cat>
          <c:val>
            <c:numRef>
              <c:f>'6'!$AE$2:$AE$14</c:f>
              <c:numCache>
                <c:formatCode>0.0</c:formatCode>
                <c:ptCount val="13"/>
                <c:pt idx="0">
                  <c:v>89.79793046277085</c:v>
                </c:pt>
                <c:pt idx="1">
                  <c:v>86.838841266260644</c:v>
                </c:pt>
                <c:pt idx="2">
                  <c:v>86.541758087205295</c:v>
                </c:pt>
                <c:pt idx="3">
                  <c:v>84.144262411413905</c:v>
                </c:pt>
                <c:pt idx="4">
                  <c:v>80.215934585967034</c:v>
                </c:pt>
                <c:pt idx="5">
                  <c:v>79.163723505839727</c:v>
                </c:pt>
                <c:pt idx="6">
                  <c:v>78.730093351949307</c:v>
                </c:pt>
                <c:pt idx="7">
                  <c:v>77.9861111111111</c:v>
                </c:pt>
                <c:pt idx="8">
                  <c:v>62.40598648610441</c:v>
                </c:pt>
                <c:pt idx="9">
                  <c:v>58.253281853281855</c:v>
                </c:pt>
                <c:pt idx="10">
                  <c:v>55.450858194047051</c:v>
                </c:pt>
                <c:pt idx="11">
                  <c:v>37.450980392156858</c:v>
                </c:pt>
                <c:pt idx="12">
                  <c:v>29.666666666666668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96056"/>
        <c:axId val="423395272"/>
      </c:barChart>
      <c:catAx>
        <c:axId val="423396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395272"/>
        <c:crosses val="autoZero"/>
        <c:auto val="1"/>
        <c:lblAlgn val="ctr"/>
        <c:lblOffset val="100"/>
        <c:noMultiLvlLbl val="0"/>
      </c:catAx>
      <c:valAx>
        <c:axId val="4233952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39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'6'!$V$2:$V$10</c:f>
              <c:strCache>
                <c:ptCount val="9"/>
                <c:pt idx="0">
                  <c:v>Нерюнгринский район</c:v>
                </c:pt>
                <c:pt idx="1">
                  <c:v>Алданский район</c:v>
                </c:pt>
                <c:pt idx="2">
                  <c:v>Мирнинский район</c:v>
                </c:pt>
                <c:pt idx="3">
                  <c:v>Сунтарский район</c:v>
                </c:pt>
                <c:pt idx="4">
                  <c:v>Ленский район</c:v>
                </c:pt>
                <c:pt idx="5">
                  <c:v>Вилюйский район</c:v>
                </c:pt>
                <c:pt idx="6">
                  <c:v>Верхневилюйский район</c:v>
                </c:pt>
                <c:pt idx="7">
                  <c:v>Горный район</c:v>
                </c:pt>
                <c:pt idx="8">
                  <c:v>Нюрбинский район</c:v>
                </c:pt>
              </c:strCache>
            </c:strRef>
          </c:cat>
          <c:val>
            <c:numRef>
              <c:f>'6'!$W$2:$W$10</c:f>
              <c:numCache>
                <c:formatCode>0.0</c:formatCode>
                <c:ptCount val="9"/>
                <c:pt idx="0">
                  <c:v>80.793294677937226</c:v>
                </c:pt>
                <c:pt idx="1">
                  <c:v>79.56599299828396</c:v>
                </c:pt>
                <c:pt idx="2">
                  <c:v>75.801238437169019</c:v>
                </c:pt>
                <c:pt idx="3">
                  <c:v>75.269257723599878</c:v>
                </c:pt>
                <c:pt idx="4">
                  <c:v>74.567352172686512</c:v>
                </c:pt>
                <c:pt idx="5">
                  <c:v>72.327873360244197</c:v>
                </c:pt>
                <c:pt idx="6">
                  <c:v>72.070450772382344</c:v>
                </c:pt>
                <c:pt idx="7">
                  <c:v>71.995791380699089</c:v>
                </c:pt>
                <c:pt idx="8">
                  <c:v>67.350563905277198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341376"/>
        <c:axId val="377337064"/>
      </c:barChart>
      <c:catAx>
        <c:axId val="377341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337064"/>
        <c:crosses val="autoZero"/>
        <c:auto val="1"/>
        <c:lblAlgn val="ctr"/>
        <c:lblOffset val="100"/>
        <c:noMultiLvlLbl val="0"/>
      </c:catAx>
      <c:valAx>
        <c:axId val="3773370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3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Балл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'6'!$AG$2:$AG$14</c:f>
              <c:strCache>
                <c:ptCount val="13"/>
                <c:pt idx="0">
                  <c:v>Горный район</c:v>
                </c:pt>
                <c:pt idx="1">
                  <c:v>Амгинский район</c:v>
                </c:pt>
                <c:pt idx="2">
                  <c:v>Мегино-Кангаласский район</c:v>
                </c:pt>
                <c:pt idx="3">
                  <c:v>Алданский район</c:v>
                </c:pt>
                <c:pt idx="4">
                  <c:v>Анабарский район</c:v>
                </c:pt>
                <c:pt idx="5">
                  <c:v>Кобяйский район </c:v>
                </c:pt>
                <c:pt idx="6">
                  <c:v>Верхневилюйский район</c:v>
                </c:pt>
                <c:pt idx="7">
                  <c:v>Вилюйский район</c:v>
                </c:pt>
                <c:pt idx="8">
                  <c:v>Ленский район</c:v>
                </c:pt>
                <c:pt idx="9">
                  <c:v>Жиганский район</c:v>
                </c:pt>
                <c:pt idx="10">
                  <c:v>Верхоянский район</c:v>
                </c:pt>
                <c:pt idx="11">
                  <c:v>Абыйский район</c:v>
                </c:pt>
                <c:pt idx="12">
                  <c:v>Булунский район</c:v>
                </c:pt>
              </c:strCache>
            </c:strRef>
          </c:cat>
          <c:val>
            <c:numRef>
              <c:f>'6'!$AH$2:$AH$14</c:f>
              <c:numCache>
                <c:formatCode>0.0</c:formatCode>
                <c:ptCount val="13"/>
                <c:pt idx="0">
                  <c:v>95.149409710162402</c:v>
                </c:pt>
                <c:pt idx="1">
                  <c:v>93.490221468654909</c:v>
                </c:pt>
                <c:pt idx="2">
                  <c:v>93.357794205378198</c:v>
                </c:pt>
                <c:pt idx="3">
                  <c:v>92.956287523022667</c:v>
                </c:pt>
                <c:pt idx="4">
                  <c:v>91.979166666666671</c:v>
                </c:pt>
                <c:pt idx="5">
                  <c:v>89.977741758087163</c:v>
                </c:pt>
                <c:pt idx="6">
                  <c:v>89.683667096439706</c:v>
                </c:pt>
                <c:pt idx="7">
                  <c:v>89.659134374617224</c:v>
                </c:pt>
                <c:pt idx="8">
                  <c:v>71.147591953771013</c:v>
                </c:pt>
                <c:pt idx="9">
                  <c:v>64.587813620071685</c:v>
                </c:pt>
                <c:pt idx="10">
                  <c:v>62.423796714771953</c:v>
                </c:pt>
                <c:pt idx="11">
                  <c:v>41.827731092436977</c:v>
                </c:pt>
                <c:pt idx="12">
                  <c:v>33.333333333333336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236144"/>
        <c:axId val="376242024"/>
      </c:barChart>
      <c:catAx>
        <c:axId val="376236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42024"/>
        <c:crosses val="autoZero"/>
        <c:auto val="1"/>
        <c:lblAlgn val="ctr"/>
        <c:lblOffset val="100"/>
        <c:noMultiLvlLbl val="0"/>
      </c:catAx>
      <c:valAx>
        <c:axId val="3762420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3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8143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94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07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53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35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28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462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511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87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70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637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59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83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486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35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14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27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32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77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43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9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4294967295"/>
          </p:nvPr>
        </p:nvSpPr>
        <p:spPr>
          <a:xfrm>
            <a:off x="1194100" y="785308"/>
            <a:ext cx="4120178" cy="3593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900" dirty="0" smtClean="0">
                <a:sym typeface="Abril Fatface"/>
              </a:rPr>
              <a:t>Независимая оценка </a:t>
            </a:r>
            <a:r>
              <a:rPr lang="ru-RU" sz="1900" dirty="0">
                <a:sym typeface="Abril Fatface"/>
              </a:rPr>
              <a:t>и </a:t>
            </a:r>
            <a:r>
              <a:rPr lang="ru-RU" sz="1900" dirty="0" smtClean="0">
                <a:sym typeface="Abril Fatface"/>
              </a:rPr>
              <a:t>обобщение </a:t>
            </a:r>
            <a:r>
              <a:rPr lang="ru-RU" sz="1900" dirty="0">
                <a:sym typeface="Abril Fatface"/>
              </a:rPr>
              <a:t>информации о качестве условий осуществления образовательной деятельности государственными и муниципальными образовательными учреждениями Республики Саха (Якутия) </a:t>
            </a:r>
            <a:endParaRPr lang="ru-RU" sz="1900" dirty="0" smtClean="0">
              <a:sym typeface="Abril Fatface"/>
            </a:endParaRPr>
          </a:p>
          <a:p>
            <a:pPr marL="0" lvl="0" indent="0">
              <a:buNone/>
            </a:pPr>
            <a:r>
              <a:rPr lang="ru-RU" dirty="0">
                <a:sym typeface="Abril Fatface"/>
              </a:rPr>
              <a:t/>
            </a:r>
            <a:br>
              <a:rPr lang="ru-RU" dirty="0">
                <a:sym typeface="Abril Fatface"/>
              </a:rPr>
            </a:br>
            <a:r>
              <a:rPr lang="ru-RU" b="1" dirty="0">
                <a:sym typeface="Abril Fatface"/>
              </a:rPr>
              <a:t>2019</a:t>
            </a:r>
            <a:r>
              <a:rPr lang="ru-RU" dirty="0">
                <a:sym typeface="Abril Fatface"/>
              </a:rPr>
              <a:t> год</a:t>
            </a:r>
            <a:endParaRPr b="1" dirty="0"/>
          </a:p>
        </p:txBody>
      </p:sp>
      <p:pic>
        <p:nvPicPr>
          <p:cNvPr id="83" name="Google Shape;83;p14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5229" r="15229"/>
          <a:stretch/>
        </p:blipFill>
        <p:spPr>
          <a:xfrm>
            <a:off x="5557550" y="542350"/>
            <a:ext cx="2822500" cy="40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дошкольных 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«Доступность услуг для инвалидов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392687"/>
              </p:ext>
            </p:extLst>
          </p:nvPr>
        </p:nvGraphicFramePr>
        <p:xfrm>
          <a:off x="3411415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891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общеобразовательных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«Доступность услуг для инвалидов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553609"/>
              </p:ext>
            </p:extLst>
          </p:nvPr>
        </p:nvGraphicFramePr>
        <p:xfrm>
          <a:off x="3667874" y="11599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117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000461" y="1054248"/>
            <a:ext cx="2076226" cy="190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Доброжела-тельность</a:t>
            </a:r>
            <a:r>
              <a:rPr lang="ru-RU" sz="2000" b="1" dirty="0"/>
              <a:t>, вежливость работников организации</a:t>
            </a:r>
            <a:endParaRPr sz="20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49" y="599950"/>
            <a:ext cx="4779941" cy="226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500" dirty="0" smtClean="0"/>
              <a:t>В целом удовлетворенность </a:t>
            </a:r>
            <a:r>
              <a:rPr lang="ru-RU" sz="1500" dirty="0"/>
              <a:t>доброжелательностью и вежливостью работников организации, обеспечивающих первичный контакт с </a:t>
            </a:r>
            <a:r>
              <a:rPr lang="ru-RU" sz="1500" dirty="0" smtClean="0"/>
              <a:t>посетителями, находится на высоком уровне. Но здесь нельзя не отметить то, что в предложениях респондентов было довольно много замечаний, что педагоги и другой персонал проявляют невежливость по отношению к детям.</a:t>
            </a:r>
          </a:p>
          <a:p>
            <a:pPr marL="0" lvl="0" indent="0">
              <a:buNone/>
            </a:pPr>
            <a:r>
              <a:rPr lang="ru-RU" sz="1500" dirty="0"/>
              <a:t>Кроме того, </a:t>
            </a:r>
            <a:r>
              <a:rPr lang="ru-RU" sz="1500" dirty="0" smtClean="0"/>
              <a:t>удовлетворенность получателей услуг доброжелательностью </a:t>
            </a:r>
            <a:r>
              <a:rPr lang="ru-RU" sz="1500" dirty="0"/>
              <a:t>и вежливостью работников организации, с которыми взаимодействовали в дистанционной </a:t>
            </a:r>
            <a:r>
              <a:rPr lang="ru-RU" sz="1500" dirty="0" smtClean="0"/>
              <a:t>форме, находится на низком уровне, что обусловлено низкой доступностью телекоммуникационных способов связи.</a:t>
            </a:r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41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дошкольных 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«Доброжелательность, вежливость работников организации»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742855"/>
              </p:ext>
            </p:extLst>
          </p:nvPr>
        </p:nvGraphicFramePr>
        <p:xfrm>
          <a:off x="3451609" y="11901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402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общеобразовательных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«Доброжелательность, вежливость работников организации»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371603"/>
              </p:ext>
            </p:extLst>
          </p:nvPr>
        </p:nvGraphicFramePr>
        <p:xfrm>
          <a:off x="3481753" y="11398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17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000461" y="1054248"/>
            <a:ext cx="2076226" cy="190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Удовлетворен-</a:t>
            </a:r>
            <a:r>
              <a:rPr lang="ru-RU" sz="2000" b="1" dirty="0" err="1" smtClean="0"/>
              <a:t>ность</a:t>
            </a:r>
            <a:r>
              <a:rPr lang="ru-RU" sz="2000" b="1" dirty="0" smtClean="0"/>
              <a:t> </a:t>
            </a:r>
            <a:r>
              <a:rPr lang="ru-RU" sz="2000" b="1" dirty="0"/>
              <a:t>условиями оказания услуг</a:t>
            </a:r>
            <a:endParaRPr sz="20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50" y="599949"/>
            <a:ext cx="4016100" cy="249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/>
              <a:t>Все параметры оценки данного критерия находится на высоком уровне. Но при этом было довольно много предложений о пересмотре графика работы дошкольных организаций и улучшения условий комфортности.</a:t>
            </a:r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Google Shape;74;p13"/>
          <p:cNvSpPr txBox="1">
            <a:spLocks/>
          </p:cNvSpPr>
          <p:nvPr/>
        </p:nvSpPr>
        <p:spPr>
          <a:xfrm>
            <a:off x="3251529" y="2591764"/>
            <a:ext cx="6158753" cy="2076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1000" dirty="0" smtClean="0"/>
              <a:t>                           </a:t>
            </a:r>
          </a:p>
          <a:p>
            <a:pPr lvl="0" algn="ctr"/>
            <a:r>
              <a:rPr lang="ru-RU" sz="1000" b="1" dirty="0" smtClean="0"/>
              <a:t>График работы:</a:t>
            </a:r>
          </a:p>
          <a:p>
            <a:pPr lvl="0" algn="ctr"/>
            <a:endParaRPr lang="ru-RU" sz="1000" b="1" dirty="0"/>
          </a:p>
          <a:p>
            <a:pPr marL="22860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 smtClean="0"/>
              <a:t>Сделать пятидневную учебную неделю</a:t>
            </a:r>
          </a:p>
          <a:p>
            <a:pPr marL="22860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 smtClean="0"/>
              <a:t>Сделать обучение в первую смену</a:t>
            </a:r>
          </a:p>
          <a:p>
            <a:pPr marL="228600" indent="-228600">
              <a:buClr>
                <a:schemeClr val="dk1"/>
              </a:buClr>
              <a:buSzPts val="1100"/>
              <a:buAutoNum type="arabicPeriod"/>
            </a:pPr>
            <a:r>
              <a:rPr lang="ru-RU" sz="1000" dirty="0" smtClean="0"/>
              <a:t>Сделать режим работы ДОУ до 19.00 ч.</a:t>
            </a:r>
          </a:p>
          <a:p>
            <a:pPr marL="228600" indent="-228600">
              <a:buClr>
                <a:schemeClr val="dk1"/>
              </a:buClr>
              <a:buSzPts val="1100"/>
              <a:buAutoNum type="arabicPeriod"/>
            </a:pPr>
            <a:endParaRPr lang="ru-RU" sz="1000" dirty="0"/>
          </a:p>
          <a:p>
            <a:pPr lvl="0" algn="ctr"/>
            <a:r>
              <a:rPr lang="ru-RU" sz="1000" b="1" dirty="0" smtClean="0"/>
              <a:t>Улучшение качества оказания услуг:</a:t>
            </a:r>
          </a:p>
          <a:p>
            <a:pPr lvl="0" algn="ctr"/>
            <a:endParaRPr lang="ru-RU" sz="1000" b="1" dirty="0" smtClean="0"/>
          </a:p>
          <a:p>
            <a:pPr marL="228600" lvl="0" indent="-228600">
              <a:buSzPts val="1100"/>
              <a:buFont typeface="Arial"/>
              <a:buAutoNum type="arabicPeriod"/>
            </a:pPr>
            <a:r>
              <a:rPr lang="ru-RU" sz="1000" dirty="0" smtClean="0"/>
              <a:t>Материально-техническое оснащение образовательных организаций</a:t>
            </a:r>
          </a:p>
          <a:p>
            <a:pPr marL="228600" lvl="0" indent="-228600">
              <a:buSzPts val="1100"/>
              <a:buFont typeface="Arial"/>
              <a:buAutoNum type="arabicPeriod"/>
            </a:pPr>
            <a:r>
              <a:rPr lang="ru-RU" sz="1000" dirty="0" smtClean="0"/>
              <a:t>Ремонт здания и/или прилегающей территории, строительство нового здания, утепление здания/полов, благоустройство ОО</a:t>
            </a:r>
          </a:p>
          <a:p>
            <a:pPr marL="228600" lvl="0" indent="-228600">
              <a:buSzPts val="1100"/>
              <a:buFont typeface="Arial"/>
              <a:buAutoNum type="arabicPeriod"/>
            </a:pPr>
            <a:r>
              <a:rPr lang="ru-RU" sz="1000" dirty="0" smtClean="0"/>
              <a:t>Улучшение питания</a:t>
            </a:r>
          </a:p>
          <a:p>
            <a:pPr marL="228600" lvl="0" indent="-228600">
              <a:buSzPts val="1100"/>
              <a:buFont typeface="Arial"/>
              <a:buAutoNum type="arabicPeriod"/>
            </a:pPr>
            <a:r>
              <a:rPr lang="ru-RU" sz="1000" dirty="0" smtClean="0"/>
              <a:t>Организация групп продленного дня, дополнительных кружков, секций и т.д.</a:t>
            </a:r>
            <a:endParaRPr lang="ru-RU" sz="1000" dirty="0"/>
          </a:p>
          <a:p>
            <a:pPr lvl="0" algn="ctr"/>
            <a:endParaRPr lang="ru-RU" sz="1000" b="1" dirty="0"/>
          </a:p>
          <a:p>
            <a:pPr>
              <a:buClr>
                <a:schemeClr val="dk1"/>
              </a:buClr>
              <a:buSzPts val="1100"/>
            </a:pPr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val="407564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дошкольных 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«Удовлетворенность условиями оказания услуг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34358"/>
              </p:ext>
            </p:extLst>
          </p:nvPr>
        </p:nvGraphicFramePr>
        <p:xfrm>
          <a:off x="3521947" y="12805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68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общеобразовательных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«Удовлетворенность условиями оказания услуг</a:t>
            </a:r>
            <a:r>
              <a:rPr lang="ru-RU" sz="1200" b="1" dirty="0" smtClean="0"/>
              <a:t>» </a:t>
            </a:r>
            <a:endParaRPr lang="ru-RU" sz="12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105526"/>
              </p:ext>
            </p:extLst>
          </p:nvPr>
        </p:nvGraphicFramePr>
        <p:xfrm>
          <a:off x="3582237" y="12101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538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229798" y="686074"/>
            <a:ext cx="684456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 smtClean="0"/>
              <a:t>Итоговый рейтинг дошкольных образовательных организаций по </a:t>
            </a:r>
            <a:r>
              <a:rPr lang="ru-RU" sz="1800" b="1" dirty="0"/>
              <a:t>итогам оценки качества оказания услуг</a:t>
            </a:r>
            <a:endParaRPr sz="1800" b="1" dirty="0"/>
          </a:p>
        </p:txBody>
      </p:sp>
      <p:sp>
        <p:nvSpPr>
          <p:cNvPr id="111" name="Google Shape;111;p18"/>
          <p:cNvSpPr/>
          <p:nvPr/>
        </p:nvSpPr>
        <p:spPr>
          <a:xfrm>
            <a:off x="6963818" y="2939212"/>
            <a:ext cx="282436" cy="2696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 rot="2466694">
            <a:off x="5536815" y="1659322"/>
            <a:ext cx="392403" cy="3746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 rot="-1609568">
            <a:off x="6110709" y="1895084"/>
            <a:ext cx="282387" cy="2696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 rot="2926471">
            <a:off x="7823017" y="2108704"/>
            <a:ext cx="211468" cy="2019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1609175">
            <a:off x="6942934" y="755896"/>
            <a:ext cx="190566" cy="1819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324524"/>
              </p:ext>
            </p:extLst>
          </p:nvPr>
        </p:nvGraphicFramePr>
        <p:xfrm>
          <a:off x="1105667" y="1567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229798" y="686074"/>
            <a:ext cx="637680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 smtClean="0"/>
              <a:t>Итоговый рейтинг общеобразовательных организаций по </a:t>
            </a:r>
            <a:r>
              <a:rPr lang="ru-RU" sz="1800" b="1" dirty="0"/>
              <a:t>итогам оценки качества оказания услуг</a:t>
            </a:r>
            <a:endParaRPr sz="1800" b="1" dirty="0"/>
          </a:p>
        </p:txBody>
      </p:sp>
      <p:sp>
        <p:nvSpPr>
          <p:cNvPr id="111" name="Google Shape;111;p18"/>
          <p:cNvSpPr/>
          <p:nvPr/>
        </p:nvSpPr>
        <p:spPr>
          <a:xfrm>
            <a:off x="6963818" y="2939212"/>
            <a:ext cx="282436" cy="2696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 rot="2466694">
            <a:off x="5536815" y="1659322"/>
            <a:ext cx="392403" cy="3746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 rot="-1609568">
            <a:off x="6110709" y="1895084"/>
            <a:ext cx="282387" cy="2696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 rot="2926471">
            <a:off x="7823017" y="2108704"/>
            <a:ext cx="211468" cy="2019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1609175">
            <a:off x="7075855" y="1174994"/>
            <a:ext cx="190566" cy="1819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312415"/>
              </p:ext>
            </p:extLst>
          </p:nvPr>
        </p:nvGraphicFramePr>
        <p:xfrm>
          <a:off x="1295244" y="14714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52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/>
              <a:t>Основные входные данные </a:t>
            </a:r>
            <a:endParaRPr sz="2200"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5996682" y="478685"/>
            <a:ext cx="2512374" cy="304603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 smtClean="0">
                <a:highlight>
                  <a:srgbClr val="BDECE5"/>
                </a:highlight>
              </a:rPr>
              <a:t>Выборка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200" dirty="0">
              <a:highlight>
                <a:srgbClr val="BDECE5"/>
              </a:highlight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ru-RU" sz="1200" dirty="0" smtClean="0"/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200" dirty="0" smtClean="0"/>
              <a:t>Генеральная совокупность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200" b="1" dirty="0" smtClean="0"/>
              <a:t>67 663 получателей услуг</a:t>
            </a:r>
          </a:p>
          <a:p>
            <a:pPr marL="0" lvl="0" indent="0" algn="ctr">
              <a:buClr>
                <a:srgbClr val="000000"/>
              </a:buClr>
              <a:buSzPts val="1100"/>
              <a:buNone/>
            </a:pPr>
            <a:endParaRPr lang="ru-RU" sz="1200" dirty="0"/>
          </a:p>
          <a:p>
            <a:pPr marL="0" lvl="0" indent="0" algn="ctr">
              <a:buClr>
                <a:srgbClr val="000000"/>
              </a:buClr>
              <a:buSzPts val="1100"/>
              <a:buNone/>
            </a:pPr>
            <a:r>
              <a:rPr lang="ru-RU" sz="1200" dirty="0" smtClean="0"/>
              <a:t>Выборочная </a:t>
            </a:r>
            <a:r>
              <a:rPr lang="ru-RU" sz="1200" dirty="0"/>
              <a:t>совокупность</a:t>
            </a:r>
          </a:p>
          <a:p>
            <a:pPr marL="0" lvl="0" indent="0" algn="ctr">
              <a:buClr>
                <a:srgbClr val="000000"/>
              </a:buClr>
              <a:buSzPts val="1100"/>
              <a:buNone/>
            </a:pPr>
            <a:r>
              <a:rPr lang="ru-RU" sz="1200" b="1" dirty="0" smtClean="0"/>
              <a:t>27 065 респондентов</a:t>
            </a:r>
            <a:endParaRPr lang="ru-RU" sz="1200" b="1" dirty="0"/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ru-RU" sz="1200" b="1" dirty="0" smtClean="0">
              <a:highlight>
                <a:srgbClr val="BDECE5"/>
              </a:highlight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3604800" y="2955250"/>
            <a:ext cx="5082000" cy="185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/>
              <a:t>Портрет респондентов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1000" dirty="0" smtClean="0"/>
              <a:t>Законные представители                     </a:t>
            </a:r>
            <a:r>
              <a:rPr lang="en" sz="2000" dirty="0" smtClean="0">
                <a:latin typeface="Arial"/>
                <a:cs typeface="Arial"/>
                <a:sym typeface="Arial"/>
              </a:rPr>
              <a:t>👨</a:t>
            </a:r>
            <a:r>
              <a:rPr lang="ru-RU" sz="2000" dirty="0" smtClean="0">
                <a:latin typeface="Arial"/>
                <a:cs typeface="Arial"/>
                <a:sym typeface="Arial"/>
              </a:rPr>
              <a:t>  14,6%      </a:t>
            </a:r>
            <a:r>
              <a:rPr lang="en" sz="2000" dirty="0" smtClean="0">
                <a:latin typeface="Arial"/>
                <a:cs typeface="Arial"/>
                <a:sym typeface="Arial"/>
              </a:rPr>
              <a:t>👩</a:t>
            </a:r>
            <a:r>
              <a:rPr lang="ru-RU" sz="2000" dirty="0" smtClean="0">
                <a:latin typeface="Arial"/>
                <a:cs typeface="Arial"/>
                <a:sym typeface="Arial"/>
              </a:rPr>
              <a:t> 83,6%</a:t>
            </a:r>
            <a:endParaRPr lang="ru-RU" sz="1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 smtClean="0"/>
              <a:t>            старше 18 лет</a:t>
            </a:r>
            <a:r>
              <a:rPr lang="en" sz="1000" dirty="0" smtClean="0"/>
              <a:t>.</a:t>
            </a:r>
            <a:r>
              <a:rPr lang="ru-RU" sz="1000" dirty="0"/>
              <a:t> </a:t>
            </a:r>
            <a:r>
              <a:rPr lang="ru-RU" sz="1000" dirty="0" smtClean="0"/>
              <a:t>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 smtClean="0"/>
              <a:t>                                                                                                                                                   </a:t>
            </a:r>
            <a:r>
              <a:rPr lang="en" sz="2000" dirty="0" smtClean="0">
                <a:latin typeface="Arial"/>
                <a:cs typeface="Arial"/>
                <a:sym typeface="Arial"/>
              </a:rPr>
              <a:t>👆</a:t>
            </a:r>
            <a:r>
              <a:rPr lang="ru-RU" sz="2000" dirty="0" smtClean="0">
                <a:latin typeface="Arial"/>
                <a:cs typeface="Arial"/>
                <a:sym typeface="Arial"/>
              </a:rPr>
              <a:t> 9,0% </a:t>
            </a:r>
            <a:r>
              <a:rPr lang="ru-RU" sz="1200" dirty="0" smtClean="0">
                <a:latin typeface="Arial"/>
                <a:cs typeface="Arial"/>
                <a:sym typeface="Arial"/>
              </a:rPr>
              <a:t>респондентов с установленной группой инвалидности</a:t>
            </a:r>
            <a:r>
              <a:rPr lang="ru-RU" sz="1000" dirty="0" smtClean="0"/>
              <a:t>                                             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3594191" y="417372"/>
            <a:ext cx="2279533" cy="3046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 smtClean="0">
                <a:highlight>
                  <a:srgbClr val="C0CAFC"/>
                </a:highlight>
              </a:rPr>
              <a:t>Количество образовательных организаций</a:t>
            </a:r>
            <a:endParaRPr sz="1200" dirty="0"/>
          </a:p>
          <a:p>
            <a:pPr marL="0" lvl="0" indent="0">
              <a:buNone/>
            </a:pPr>
            <a:r>
              <a:rPr lang="ru-RU" sz="1200" dirty="0" smtClean="0"/>
              <a:t>                     </a:t>
            </a:r>
            <a:r>
              <a:rPr lang="en" sz="2000" dirty="0" smtClean="0">
                <a:latin typeface="Arial"/>
                <a:cs typeface="Arial"/>
                <a:sym typeface="Arial"/>
              </a:rPr>
              <a:t>👦👧</a:t>
            </a:r>
            <a:endParaRPr lang="ru-RU" sz="12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 smtClean="0"/>
              <a:t>205 среднеобразовательных школ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ru-RU" sz="12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 smtClean="0"/>
              <a:t>229 дошкольных образовательных учреждений</a:t>
            </a:r>
            <a:endParaRPr sz="1200" dirty="0"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66" y="2001700"/>
            <a:ext cx="115834" cy="262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824" y="2003034"/>
            <a:ext cx="115834" cy="2621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1027416" y="1048150"/>
            <a:ext cx="1910384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Прочие предложения получателей услуг</a:t>
            </a:r>
            <a:endParaRPr dirty="0"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2748558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Коррупция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 smtClean="0"/>
              <a:t>Отмечались факты поборов.</a:t>
            </a:r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3"/>
          </p:nvPr>
        </p:nvSpPr>
        <p:spPr>
          <a:xfrm>
            <a:off x="6271708" y="1009350"/>
            <a:ext cx="2543517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Доставка детей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 smtClean="0"/>
              <a:t>Было довольно много предложений об организации доставки детей до образовательных учреждений автотранспортом.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3523150" y="2914350"/>
            <a:ext cx="2748558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Интернет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 smtClean="0"/>
              <a:t>В большей части организаций были жалобы на недоступность Интернета и отсутствие цифровых технологий, применяемых в настоящее время в образовательном процессе.</a:t>
            </a:r>
            <a:endParaRPr sz="1200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3"/>
          </p:nvPr>
        </p:nvSpPr>
        <p:spPr>
          <a:xfrm>
            <a:off x="6271708" y="2914350"/>
            <a:ext cx="2543517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Кадры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/>
              <a:t>Б</a:t>
            </a:r>
            <a:r>
              <a:rPr lang="ru-RU" sz="1200" dirty="0" smtClean="0"/>
              <a:t>ыли жалобы, что не хватает преподавателей по предметам.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 smtClean="0"/>
              <a:t>Были предложения «привлечь молодых и талантливых преподавателей».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026" name="Picture 2" descr="Картинки по запросу &quot;школьные принадлежности&quot;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58" y="1"/>
            <a:ext cx="6662976" cy="44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4049" y="780836"/>
            <a:ext cx="4520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4497" y="2458218"/>
            <a:ext cx="18087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ООО «А-БИЗНЕС»</a:t>
            </a:r>
            <a:endParaRPr lang="ru-RU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101500" y="924674"/>
            <a:ext cx="1836300" cy="203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 smtClean="0"/>
              <a:t>Открытость </a:t>
            </a:r>
            <a:r>
              <a:rPr lang="ru-RU" sz="2000" b="1" dirty="0"/>
              <a:t>и доступность информации об </a:t>
            </a:r>
            <a:r>
              <a:rPr lang="ru-RU" sz="2000" b="1" dirty="0" smtClean="0"/>
              <a:t>организации</a:t>
            </a:r>
            <a:endParaRPr sz="20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2498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800" dirty="0" smtClean="0"/>
              <a:t>Большинству организаций необходимо привести наполняемость стендов</a:t>
            </a:r>
            <a:r>
              <a:rPr lang="ru-RU" sz="1800" dirty="0"/>
              <a:t> </a:t>
            </a:r>
            <a:r>
              <a:rPr lang="ru-RU" sz="1800" dirty="0" smtClean="0"/>
              <a:t>и сайтов в соответствие с нормами.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800" dirty="0" smtClean="0"/>
              <a:t>Части организаций необходимо</a:t>
            </a:r>
            <a:r>
              <a:rPr lang="en-US" sz="1800" dirty="0" smtClean="0"/>
              <a:t> </a:t>
            </a:r>
            <a:r>
              <a:rPr lang="ru-RU" sz="1800" dirty="0" smtClean="0"/>
              <a:t>перенести сайты на муниципальные платформы</a:t>
            </a:r>
            <a:endParaRPr sz="1800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74;p13"/>
          <p:cNvSpPr txBox="1">
            <a:spLocks/>
          </p:cNvSpPr>
          <p:nvPr/>
        </p:nvSpPr>
        <p:spPr>
          <a:xfrm>
            <a:off x="2528047" y="3248809"/>
            <a:ext cx="6158753" cy="1559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1000" b="1" dirty="0" smtClean="0"/>
          </a:p>
          <a:p>
            <a:pPr>
              <a:buClr>
                <a:schemeClr val="dk1"/>
              </a:buClr>
              <a:buSzPts val="1100"/>
            </a:pPr>
            <a:r>
              <a:rPr lang="ru-RU" sz="1000" dirty="0" smtClean="0"/>
              <a:t>                           </a:t>
            </a:r>
          </a:p>
          <a:p>
            <a:pPr lvl="0" algn="ctr"/>
            <a:r>
              <a:rPr lang="ru-RU" sz="1000" b="1" dirty="0" smtClean="0"/>
              <a:t>Удовлетворенность получателей услуг информацией</a:t>
            </a:r>
            <a:endParaRPr lang="ru-RU" sz="1000" b="1" dirty="0"/>
          </a:p>
          <a:p>
            <a:pPr>
              <a:buClr>
                <a:schemeClr val="dk1"/>
              </a:buClr>
              <a:buSzPts val="1100"/>
            </a:pPr>
            <a:endParaRPr lang="ru-RU" sz="1000" dirty="0" smtClean="0"/>
          </a:p>
          <a:p>
            <a:r>
              <a:rPr lang="ru-RU" sz="2000" dirty="0" smtClean="0"/>
              <a:t>                        65,9%                                 49,4%</a:t>
            </a:r>
            <a:endParaRPr lang="ru-RU" sz="1000" dirty="0"/>
          </a:p>
        </p:txBody>
      </p:sp>
      <p:grpSp>
        <p:nvGrpSpPr>
          <p:cNvPr id="6" name="Google Shape;347;p38"/>
          <p:cNvGrpSpPr/>
          <p:nvPr/>
        </p:nvGrpSpPr>
        <p:grpSpPr>
          <a:xfrm>
            <a:off x="3823954" y="3875395"/>
            <a:ext cx="288896" cy="349657"/>
            <a:chOff x="584925" y="922575"/>
            <a:chExt cx="415200" cy="502525"/>
          </a:xfrm>
        </p:grpSpPr>
        <p:sp>
          <p:nvSpPr>
            <p:cNvPr id="7" name="Google Shape;348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9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0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45;p38"/>
          <p:cNvGrpSpPr/>
          <p:nvPr/>
        </p:nvGrpSpPr>
        <p:grpSpPr>
          <a:xfrm>
            <a:off x="6896266" y="3934034"/>
            <a:ext cx="322051" cy="310153"/>
            <a:chOff x="2583325" y="2972875"/>
            <a:chExt cx="462850" cy="445750"/>
          </a:xfrm>
        </p:grpSpPr>
        <p:sp>
          <p:nvSpPr>
            <p:cNvPr id="11" name="Google Shape;446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7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дошкольных 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показателю «Доля участников образовательных отношений, удовлетворенных открытостью, полнотой и доступностью информации о деятельности образовательной организации, размещенной на информационных стендах, на сайте в информационно-телекоммуникационной сети «Интернет»»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265662"/>
              </p:ext>
            </p:extLst>
          </p:nvPr>
        </p:nvGraphicFramePr>
        <p:xfrm>
          <a:off x="3667874" y="11188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общеобразовательных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показателю «Доля участников образовательных отношений, удовлетворенных открытостью, полнотой и доступностью информации о деятельности образовательной организации, размещенной на информационных стендах, на сайте в информационно-телекоммуникационной сети «Интернет»»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527022"/>
              </p:ext>
            </p:extLst>
          </p:nvPr>
        </p:nvGraphicFramePr>
        <p:xfrm>
          <a:off x="3667874" y="11188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1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871369" y="924674"/>
            <a:ext cx="2205318" cy="203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/>
              <a:t>Комфортность условий предоставления услуг</a:t>
            </a:r>
            <a:endParaRPr sz="20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1454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buAutoNum type="arabicPeriod"/>
            </a:pPr>
            <a:r>
              <a:rPr lang="ru-RU" sz="1800" dirty="0" smtClean="0"/>
              <a:t>Условия </a:t>
            </a:r>
            <a:r>
              <a:rPr lang="ru-RU" sz="1800" dirty="0"/>
              <a:t>комфортности половины общеобразовательных организаций находятся на низком уровне.</a:t>
            </a:r>
            <a:endParaRPr lang="ru-RU" sz="1800" dirty="0" smtClean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74;p13"/>
          <p:cNvSpPr txBox="1">
            <a:spLocks/>
          </p:cNvSpPr>
          <p:nvPr/>
        </p:nvSpPr>
        <p:spPr>
          <a:xfrm>
            <a:off x="2528047" y="2732441"/>
            <a:ext cx="6158753" cy="2076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1000" dirty="0" smtClean="0"/>
              <a:t>                           </a:t>
            </a:r>
          </a:p>
          <a:p>
            <a:pPr lvl="0" algn="ctr"/>
            <a:r>
              <a:rPr lang="ru-RU" sz="1000" b="1" dirty="0" smtClean="0"/>
              <a:t>Удовлетворенность получателей услуг</a:t>
            </a:r>
            <a:endParaRPr lang="ru-RU" sz="1000" b="1" dirty="0"/>
          </a:p>
          <a:p>
            <a:pPr>
              <a:buClr>
                <a:schemeClr val="dk1"/>
              </a:buClr>
              <a:buSzPts val="1100"/>
            </a:pPr>
            <a:endParaRPr lang="ru-RU" sz="1000" dirty="0" smtClean="0"/>
          </a:p>
          <a:p>
            <a:r>
              <a:rPr lang="ru-RU" sz="2000" dirty="0" smtClean="0"/>
              <a:t>  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84,1</a:t>
            </a:r>
            <a:r>
              <a:rPr lang="ru-RU" sz="2000" dirty="0"/>
              <a:t>%</a:t>
            </a:r>
            <a:endParaRPr lang="ru-RU" sz="1000" dirty="0"/>
          </a:p>
        </p:txBody>
      </p:sp>
      <p:sp>
        <p:nvSpPr>
          <p:cNvPr id="13" name="Google Shape;418;p38"/>
          <p:cNvSpPr/>
          <p:nvPr/>
        </p:nvSpPr>
        <p:spPr>
          <a:xfrm>
            <a:off x="5044991" y="3637547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23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дошкольных </a:t>
            </a:r>
            <a:r>
              <a:rPr lang="ru-RU" sz="1200" b="1" dirty="0"/>
              <a:t>образовательных 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«Комфортность условий предоставления услуг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5024"/>
              </p:ext>
            </p:extLst>
          </p:nvPr>
        </p:nvGraphicFramePr>
        <p:xfrm>
          <a:off x="3667874" y="11499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83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40431" y="1059309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Рейтинг общеобразовательных </a:t>
            </a:r>
            <a:r>
              <a:rPr lang="ru-RU" sz="1200" b="1" dirty="0"/>
              <a:t>организаций </a:t>
            </a:r>
            <a:r>
              <a:rPr lang="ru-RU" sz="1200" b="1" dirty="0" smtClean="0"/>
              <a:t>по </a:t>
            </a:r>
            <a:r>
              <a:rPr lang="ru-RU" sz="1200" b="1" dirty="0"/>
              <a:t>критерию «Комфортность условий предоставления услуг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358917"/>
              </p:ext>
            </p:extLst>
          </p:nvPr>
        </p:nvGraphicFramePr>
        <p:xfrm>
          <a:off x="3511899" y="12905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941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000461" y="1054248"/>
            <a:ext cx="2076226" cy="190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b="1" dirty="0"/>
              <a:t>Доступность услуг для инвалидов</a:t>
            </a:r>
            <a:endParaRPr sz="20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50" y="599949"/>
            <a:ext cx="4573950" cy="3228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Доступность образовательных организаций находится на очень низком уровне. 48,5% дошкольных и 17,7% общеобразовательных организаций    </a:t>
            </a:r>
            <a:r>
              <a:rPr lang="ru-RU" sz="1600" b="1" dirty="0" smtClean="0"/>
              <a:t>НЕ ИМЕЮТ </a:t>
            </a:r>
            <a:r>
              <a:rPr lang="ru-RU" sz="1600" dirty="0" smtClean="0"/>
              <a:t>вообще условий доступности для людей с ОВЗ</a:t>
            </a:r>
          </a:p>
          <a:p>
            <a:pPr lvl="0" indent="-457200">
              <a:buAutoNum type="arabicPeriod"/>
            </a:pPr>
            <a:r>
              <a:rPr lang="ru-RU" sz="1600" dirty="0" smtClean="0"/>
              <a:t>Доступность услуг тоже находится на низком уровне. 36,7</a:t>
            </a:r>
            <a:r>
              <a:rPr lang="ru-RU" sz="1600" dirty="0"/>
              <a:t>% дошкольных и </a:t>
            </a:r>
            <a:r>
              <a:rPr lang="ru-RU" sz="1600" dirty="0" smtClean="0"/>
              <a:t>11,2% </a:t>
            </a:r>
            <a:r>
              <a:rPr lang="ru-RU" sz="1600" dirty="0"/>
              <a:t>общеобразовательных организаций </a:t>
            </a:r>
            <a:r>
              <a:rPr lang="ru-RU" sz="1600" b="1" dirty="0"/>
              <a:t>НЕ ИМЕЮТ </a:t>
            </a:r>
            <a:r>
              <a:rPr lang="ru-RU" sz="1600" dirty="0"/>
              <a:t>вообще условий доступности </a:t>
            </a:r>
            <a:r>
              <a:rPr lang="ru-RU" sz="1600" dirty="0" smtClean="0"/>
              <a:t>услуг для </a:t>
            </a:r>
            <a:r>
              <a:rPr lang="ru-RU" sz="1600" dirty="0"/>
              <a:t>людей с ОВЗ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ru-RU" sz="1800" dirty="0" smtClean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74;p13"/>
          <p:cNvSpPr txBox="1">
            <a:spLocks/>
          </p:cNvSpPr>
          <p:nvPr/>
        </p:nvSpPr>
        <p:spPr>
          <a:xfrm>
            <a:off x="2528047" y="3737987"/>
            <a:ext cx="6158753" cy="1070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1000" dirty="0" smtClean="0"/>
              <a:t>                           </a:t>
            </a:r>
          </a:p>
          <a:p>
            <a:pPr lvl="0" algn="ctr"/>
            <a:r>
              <a:rPr lang="ru-RU" sz="1000" b="1" dirty="0" smtClean="0"/>
              <a:t>Удовлетворенность получателей услуг                        </a:t>
            </a:r>
            <a:r>
              <a:rPr lang="ru-RU" sz="2000" dirty="0" smtClean="0"/>
              <a:t>88,9%</a:t>
            </a:r>
            <a:endParaRPr lang="ru-RU" sz="1000" dirty="0"/>
          </a:p>
        </p:txBody>
      </p:sp>
      <p:sp>
        <p:nvSpPr>
          <p:cNvPr id="13" name="Google Shape;418;p38"/>
          <p:cNvSpPr/>
          <p:nvPr/>
        </p:nvSpPr>
        <p:spPr>
          <a:xfrm>
            <a:off x="6552242" y="4007335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14090"/>
      </p:ext>
    </p:extLst>
  </p:cSld>
  <p:clrMapOvr>
    <a:masterClrMapping/>
  </p:clrMapOvr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653</Words>
  <Application>Microsoft Office PowerPoint</Application>
  <PresentationFormat>Экран (16:9)</PresentationFormat>
  <Paragraphs>104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Abril Fatface</vt:lpstr>
      <vt:lpstr>Raleway</vt:lpstr>
      <vt:lpstr>Arial</vt:lpstr>
      <vt:lpstr>Florizel template</vt:lpstr>
      <vt:lpstr>Презентация PowerPoint</vt:lpstr>
      <vt:lpstr>Основные входные данные </vt:lpstr>
      <vt:lpstr>Открытость и доступность информации об организации</vt:lpstr>
      <vt:lpstr>Презентация PowerPoint</vt:lpstr>
      <vt:lpstr>Презентация PowerPoint</vt:lpstr>
      <vt:lpstr>Комфортность условий предоставления услуг</vt:lpstr>
      <vt:lpstr>Презентация PowerPoint</vt:lpstr>
      <vt:lpstr>Презентация PowerPoint</vt:lpstr>
      <vt:lpstr>Доступность услуг для инвалидов</vt:lpstr>
      <vt:lpstr>Презентация PowerPoint</vt:lpstr>
      <vt:lpstr>Презентация PowerPoint</vt:lpstr>
      <vt:lpstr>Доброжела-тельность, вежливость работников организации</vt:lpstr>
      <vt:lpstr>Презентация PowerPoint</vt:lpstr>
      <vt:lpstr>Презентация PowerPoint</vt:lpstr>
      <vt:lpstr>Удовлетворен-ность условиями оказания услуг</vt:lpstr>
      <vt:lpstr>Презентация PowerPoint</vt:lpstr>
      <vt:lpstr>Презентация PowerPoint</vt:lpstr>
      <vt:lpstr>Итоговый рейтинг дошкольных образовательных организаций по итогам оценки качества оказания услуг</vt:lpstr>
      <vt:lpstr>Итоговый рейтинг общеобразовательных организаций по итогам оценки качества оказания услуг</vt:lpstr>
      <vt:lpstr>Прочие предложения получателей услуг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 и обобщение информации о качестве условий осуществления образовательной деятельности организациями Нефтекумского городского округа Ставропольского края  2019 год</dc:title>
  <dc:creator>Нина</dc:creator>
  <cp:lastModifiedBy>Нина</cp:lastModifiedBy>
  <cp:revision>35</cp:revision>
  <dcterms:modified xsi:type="dcterms:W3CDTF">2020-02-05T12:40:16Z</dcterms:modified>
</cp:coreProperties>
</file>