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60" r:id="rId2"/>
    <p:sldId id="263" r:id="rId3"/>
    <p:sldId id="264" r:id="rId4"/>
    <p:sldId id="265" r:id="rId5"/>
    <p:sldId id="269" r:id="rId6"/>
    <p:sldId id="272" r:id="rId7"/>
    <p:sldId id="271" r:id="rId8"/>
    <p:sldId id="270" r:id="rId9"/>
    <p:sldId id="267" r:id="rId10"/>
    <p:sldId id="274" r:id="rId11"/>
    <p:sldId id="278" r:id="rId12"/>
    <p:sldId id="275" r:id="rId13"/>
    <p:sldId id="268" r:id="rId14"/>
    <p:sldId id="279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99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1508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EE727D-46AB-49B4-93FB-452A63514FD2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B007F2-8526-4B38-8593-03922FEBEC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336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B007F2-8526-4B38-8593-03922FEBECD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942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B007F2-8526-4B38-8593-03922FEBECD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2724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B007F2-8526-4B38-8593-03922FEBECDB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792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B007F2-8526-4B38-8593-03922FEBECD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12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BB3A4-BFEA-4CD0-8676-F13973D8344A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95A7D-299C-46F6-8B7B-BDDF73E9E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97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BB3A4-BFEA-4CD0-8676-F13973D8344A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95A7D-299C-46F6-8B7B-BDDF73E9E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113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BB3A4-BFEA-4CD0-8676-F13973D8344A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95A7D-299C-46F6-8B7B-BDDF73E9E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055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BB3A4-BFEA-4CD0-8676-F13973D8344A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95A7D-299C-46F6-8B7B-BDDF73E9E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315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BB3A4-BFEA-4CD0-8676-F13973D8344A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95A7D-299C-46F6-8B7B-BDDF73E9E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415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BB3A4-BFEA-4CD0-8676-F13973D8344A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95A7D-299C-46F6-8B7B-BDDF73E9E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5723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BB3A4-BFEA-4CD0-8676-F13973D8344A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95A7D-299C-46F6-8B7B-BDDF73E9E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9903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BB3A4-BFEA-4CD0-8676-F13973D8344A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95A7D-299C-46F6-8B7B-BDDF73E9E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7383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BB3A4-BFEA-4CD0-8676-F13973D8344A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95A7D-299C-46F6-8B7B-BDDF73E9E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2262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BB3A4-BFEA-4CD0-8676-F13973D8344A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95A7D-299C-46F6-8B7B-BDDF73E9E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5344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BB3A4-BFEA-4CD0-8676-F13973D8344A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95A7D-299C-46F6-8B7B-BDDF73E9E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7955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BB3A4-BFEA-4CD0-8676-F13973D8344A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295A7D-299C-46F6-8B7B-BDDF73E9E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837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microsoft.com/office/2007/relationships/hdphoto" Target="../media/hdphoto5.wdp"/><Relationship Id="rId4" Type="http://schemas.openxmlformats.org/officeDocument/2006/relationships/image" Target="../media/image28.png"/><Relationship Id="rId9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63849" y="230583"/>
            <a:ext cx="5840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latin typeface="Cambria" panose="02040503050406030204" pitchFamily="18" charset="0"/>
              </a:rPr>
              <a:t>МКДОУ ЦРР – детский сад «Колокольчик» п. Витим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22368" y="1920640"/>
            <a:ext cx="667028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mbria" panose="02040503050406030204" pitchFamily="18" charset="0"/>
              </a:rPr>
              <a:t>I</a:t>
            </a:r>
            <a:r>
              <a:rPr lang="ru-RU" dirty="0">
                <a:latin typeface="Cambria" panose="02040503050406030204" pitchFamily="18" charset="0"/>
              </a:rPr>
              <a:t> районная педагогическая конференция к 100-летию</a:t>
            </a:r>
          </a:p>
          <a:p>
            <a:pPr algn="ctr"/>
            <a:r>
              <a:rPr lang="ru-RU" dirty="0">
                <a:latin typeface="Cambria" panose="02040503050406030204" pitchFamily="18" charset="0"/>
              </a:rPr>
              <a:t>отдела образования МО «Ленский район»</a:t>
            </a:r>
          </a:p>
          <a:p>
            <a:pPr algn="ctr"/>
            <a:endParaRPr lang="ru-RU" dirty="0">
              <a:latin typeface="Cambria" panose="02040503050406030204" pitchFamily="18" charset="0"/>
            </a:endParaRPr>
          </a:p>
          <a:p>
            <a:pPr algn="ctr"/>
            <a:endParaRPr lang="ru-RU" dirty="0">
              <a:latin typeface="Cambria" panose="02040503050406030204" pitchFamily="18" charset="0"/>
            </a:endParaRPr>
          </a:p>
          <a:p>
            <a:pPr algn="ctr"/>
            <a:r>
              <a:rPr lang="ru-RU" sz="2800" b="1" i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3399"/>
                </a:solidFill>
                <a:latin typeface="Cambria" panose="02040503050406030204" pitchFamily="18" charset="0"/>
              </a:rPr>
              <a:t>«Индивидуальный образовательный </a:t>
            </a:r>
          </a:p>
          <a:p>
            <a:pPr algn="ctr"/>
            <a:r>
              <a:rPr lang="ru-RU" sz="2800" b="1" i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3399"/>
                </a:solidFill>
                <a:latin typeface="Cambria" panose="02040503050406030204" pitchFamily="18" charset="0"/>
              </a:rPr>
              <a:t>маршрут ребенка-инвалида» </a:t>
            </a:r>
          </a:p>
          <a:p>
            <a:pPr algn="ctr"/>
            <a:r>
              <a:rPr lang="ru-RU" sz="2800" b="1" i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70C0"/>
                </a:solidFill>
                <a:latin typeface="Cambria" panose="02040503050406030204" pitchFamily="18" charset="0"/>
              </a:rPr>
              <a:t> (синдром Дауна)</a:t>
            </a:r>
          </a:p>
          <a:p>
            <a:pPr algn="ctr"/>
            <a:endParaRPr lang="ru-RU" b="1" i="1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rgbClr val="FF3399"/>
              </a:solidFill>
            </a:endParaRPr>
          </a:p>
          <a:p>
            <a:pPr algn="ctr"/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419" y="609258"/>
            <a:ext cx="1372187" cy="131138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311237" y="5374205"/>
            <a:ext cx="54673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i="1" dirty="0">
                <a:latin typeface="Cambria" panose="02040503050406030204" pitchFamily="18" charset="0"/>
              </a:rPr>
              <a:t>Составители:</a:t>
            </a:r>
          </a:p>
          <a:p>
            <a:pPr>
              <a:spcBef>
                <a:spcPct val="0"/>
              </a:spcBef>
            </a:pPr>
            <a:r>
              <a:rPr lang="ru-RU" altLang="ru-RU" sz="1600" dirty="0">
                <a:latin typeface="Cambria" panose="02040503050406030204" pitchFamily="18" charset="0"/>
              </a:rPr>
              <a:t>Шкоденко И.Г., педагог дополнительного образования высшей категории </a:t>
            </a:r>
          </a:p>
          <a:p>
            <a:pPr>
              <a:spcBef>
                <a:spcPct val="0"/>
              </a:spcBef>
            </a:pPr>
            <a:r>
              <a:rPr lang="ru-RU" altLang="ru-RU" sz="1600" dirty="0" err="1">
                <a:latin typeface="Cambria" panose="02040503050406030204" pitchFamily="18" charset="0"/>
              </a:rPr>
              <a:t>Светлолобова</a:t>
            </a:r>
            <a:r>
              <a:rPr lang="ru-RU" altLang="ru-RU" sz="1600" dirty="0">
                <a:latin typeface="Cambria" panose="02040503050406030204" pitchFamily="18" charset="0"/>
              </a:rPr>
              <a:t> О.А., учитель-логопед высшей категории</a:t>
            </a:r>
          </a:p>
        </p:txBody>
      </p:sp>
    </p:spTree>
    <p:extLst>
      <p:ext uri="{BB962C8B-B14F-4D97-AF65-F5344CB8AC3E}">
        <p14:creationId xmlns:p14="http://schemas.microsoft.com/office/powerpoint/2010/main" val="935196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57200" y="116343"/>
            <a:ext cx="84235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1" u="none" strike="noStrike" kern="1200" cap="none" spc="0" normalizeH="0" baseline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Основные направления работы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Объект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89"/>
          <a:stretch/>
        </p:blipFill>
        <p:spPr>
          <a:xfrm rot="556268">
            <a:off x="6270922" y="1304962"/>
            <a:ext cx="2539616" cy="2837986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3067">
            <a:off x="363700" y="1362494"/>
            <a:ext cx="1928923" cy="2571897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Объект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80231">
            <a:off x="1744360" y="1665882"/>
            <a:ext cx="2897260" cy="2172945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24280">
            <a:off x="3804584" y="1543071"/>
            <a:ext cx="2854033" cy="2140525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1330036" y="679654"/>
            <a:ext cx="63869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00FF"/>
                </a:solidFill>
                <a:latin typeface="Cambria" panose="02040503050406030204" pitchFamily="18" charset="0"/>
              </a:rPr>
              <a:t>Развивающие занятия по методике Монтессори</a:t>
            </a:r>
            <a:endParaRPr lang="ru-RU" sz="2000" b="1" dirty="0">
              <a:solidFill>
                <a:srgbClr val="0000FF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066" y="4261385"/>
            <a:ext cx="4404584" cy="2439462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946979" y="4204114"/>
            <a:ext cx="3823855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700" dirty="0">
                <a:latin typeface="Cambria" panose="02040503050406030204" pitchFamily="18" charset="0"/>
              </a:rPr>
              <a:t>Конструирование (Магнитный конструктор и Радужные блоки на световом столе, липучки Банчемс)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700" dirty="0">
                <a:latin typeface="Cambria" panose="02040503050406030204" pitchFamily="18" charset="0"/>
              </a:rPr>
              <a:t>Развивающие пособия Монтессори (рамки-вкладыши, шнуровки, тактильные дощечки, игровые наборы, рамки-застежки и </a:t>
            </a:r>
            <a:r>
              <a:rPr lang="ru-RU" sz="1700" dirty="0" err="1">
                <a:latin typeface="Cambria" panose="02040503050406030204" pitchFamily="18" charset="0"/>
              </a:rPr>
              <a:t>мн.др</a:t>
            </a:r>
            <a:r>
              <a:rPr lang="ru-RU" sz="1700" dirty="0">
                <a:latin typeface="Cambria" panose="02040503050406030204" pitchFamily="18" charset="0"/>
              </a:rPr>
              <a:t>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6409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792993"/>
            <a:ext cx="80581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</a:t>
            </a:r>
            <a:r>
              <a:rPr lang="ru-RU" sz="2000" b="1" dirty="0">
                <a:solidFill>
                  <a:srgbClr val="0000FF"/>
                </a:solidFill>
                <a:latin typeface="Cambria" panose="02040503050406030204" pitchFamily="18" charset="0"/>
              </a:rPr>
              <a:t>Песочная арт-терапия </a:t>
            </a: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</a:rPr>
              <a:t>позволяет решить многие коррекционно-развивающие задачи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7200" y="116343"/>
            <a:ext cx="84235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1" u="none" strike="noStrike" kern="1200" cap="none" spc="0" normalizeH="0" baseline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Основные направления работы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2" t="19473" r="37373"/>
          <a:stretch/>
        </p:blipFill>
        <p:spPr>
          <a:xfrm rot="4914611">
            <a:off x="798350" y="1393711"/>
            <a:ext cx="1926778" cy="2019361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Объект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915" y="1511880"/>
            <a:ext cx="4151774" cy="186829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9047">
            <a:off x="562395" y="3642596"/>
            <a:ext cx="1917237" cy="2556317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62771">
            <a:off x="6405736" y="4018109"/>
            <a:ext cx="2551711" cy="191378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37" b="28523"/>
          <a:stretch/>
        </p:blipFill>
        <p:spPr>
          <a:xfrm>
            <a:off x="3270739" y="4350323"/>
            <a:ext cx="2602523" cy="192004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616017" y="3421478"/>
            <a:ext cx="4105929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Wingdings" panose="05000000000000000000" pitchFamily="2" charset="2"/>
              <a:buChar char="q"/>
              <a:defRPr/>
            </a:pPr>
            <a:r>
              <a:rPr lang="ru-RU" sz="1700" dirty="0">
                <a:solidFill>
                  <a:prstClr val="black"/>
                </a:solidFill>
                <a:latin typeface="Cambria" panose="02040503050406030204" pitchFamily="18" charset="0"/>
              </a:rPr>
              <a:t>Рисование на песке, игры с песком на световом столе</a:t>
            </a:r>
          </a:p>
          <a:p>
            <a:pPr marL="285750" lvl="0" indent="-285750" algn="just">
              <a:buFont typeface="Wingdings" panose="05000000000000000000" pitchFamily="2" charset="2"/>
              <a:buChar char="q"/>
              <a:defRPr/>
            </a:pPr>
            <a:r>
              <a:rPr lang="ru-RU" sz="1700" dirty="0">
                <a:solidFill>
                  <a:prstClr val="black"/>
                </a:solidFill>
                <a:latin typeface="Cambria" panose="02040503050406030204" pitchFamily="18" charset="0"/>
              </a:rPr>
              <a:t> Игры с кинетическим песком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6306353"/>
            <a:ext cx="32707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ru-RU" sz="1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Андреенко Т.А. Использование кинетического песка в работе с дошкольниками. – СПб.: ООО «ИЗДАТЕЛЬСТВО «ДЕТСТВО-ПРЕСС», 2018. – 128 с. </a:t>
            </a:r>
            <a:endParaRPr lang="ru-RU" sz="1000" i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344181" y="6299829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12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ru-RU" sz="1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Занятия с детьми 3-7 лет по развитию эмоционально-коммуникативной и познавательной сфер средствами песочной терапии/авт.-сост. М.А. Федосеева. – Изд. 2-е, </a:t>
            </a:r>
            <a:r>
              <a:rPr lang="ru-RU" sz="1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испр</a:t>
            </a:r>
            <a:r>
              <a:rPr lang="ru-RU" sz="1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– Волгоград: Учитель. – 122 с.</a:t>
            </a:r>
            <a:endParaRPr lang="ru-RU" sz="1000" i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9588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9690" y="1518229"/>
            <a:ext cx="56638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Взаимодействие с родителями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Родители очень заинтересованы в развитии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ребенка. Принимают активное</a:t>
            </a:r>
            <a:r>
              <a:rPr kumimoji="0" lang="ru-RU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участие в его жизни.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7200" y="116343"/>
            <a:ext cx="84235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1" u="none" strike="noStrike" kern="1200" cap="none" spc="0" normalizeH="0" baseline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Результаты педагогической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i="1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3399"/>
                </a:solidFill>
                <a:latin typeface="Cambria" panose="02040503050406030204" pitchFamily="18" charset="0"/>
              </a:rPr>
              <a:t>деятельности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46" t="23513" r="35732" b="13464"/>
          <a:stretch/>
        </p:blipFill>
        <p:spPr bwMode="auto">
          <a:xfrm rot="5400000">
            <a:off x="1374453" y="1682211"/>
            <a:ext cx="3449781" cy="56271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962" y="4197924"/>
            <a:ext cx="3121899" cy="2341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0074">
            <a:off x="6538050" y="1101608"/>
            <a:ext cx="2042035" cy="28884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52" t="29824" r="57932" b="16193"/>
          <a:stretch/>
        </p:blipFill>
        <p:spPr bwMode="auto">
          <a:xfrm rot="5400000">
            <a:off x="3089230" y="914544"/>
            <a:ext cx="236190" cy="3948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28591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4592" y="1412022"/>
            <a:ext cx="771085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1. Использование данного опыта работы с детьми с особыми образовательными потребностями.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</a:rPr>
              <a:t>       2. Создание системы образования детей с синдромом Дауна посредством разработки научно обоснованных подходов к содержанию и разнообразию форм психологической и коррекционной педагогической помощи.</a:t>
            </a:r>
          </a:p>
          <a:p>
            <a:pPr lvl="0" algn="just"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3. О</a:t>
            </a: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</a:rPr>
              <a:t>владение педагогами детского сада специальными педагогическими технологиями в процессе повышения квалификации.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22031" y="365126"/>
            <a:ext cx="84235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1" u="none" strike="noStrike" kern="1200" cap="none" spc="0" normalizeH="0" baseline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Перспективы развития опыта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38688" y="4336355"/>
            <a:ext cx="799024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Опыт рекомендован родителям, воспитателям и специалистам, работающим с детьми с синдромом Дауна.</a:t>
            </a:r>
          </a:p>
        </p:txBody>
      </p:sp>
    </p:spTree>
    <p:extLst>
      <p:ext uri="{BB962C8B-B14F-4D97-AF65-F5344CB8AC3E}">
        <p14:creationId xmlns:p14="http://schemas.microsoft.com/office/powerpoint/2010/main" val="19704954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1412022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60218" y="2055815"/>
            <a:ext cx="84235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1" u="none" strike="noStrike" kern="1200" cap="none" spc="0" normalizeH="0" baseline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Благодарим за внимание!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https://liubavyshka.ru/_ph/131/2/238248915.gif"/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219" y="4294430"/>
            <a:ext cx="3194206" cy="187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5133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6861" y="1950890"/>
            <a:ext cx="526659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2000" b="1" dirty="0">
                <a:solidFill>
                  <a:srgbClr val="0000FF"/>
                </a:solidFill>
                <a:latin typeface="Cambria" panose="02040503050406030204" pitchFamily="18" charset="0"/>
              </a:rPr>
              <a:t>Синдром Дауна </a:t>
            </a:r>
            <a:r>
              <a:rPr lang="ru-RU" sz="2000" dirty="0">
                <a:solidFill>
                  <a:prstClr val="black"/>
                </a:solidFill>
                <a:latin typeface="Cambria" panose="02040503050406030204" pitchFamily="18" charset="0"/>
              </a:rPr>
              <a:t>был описан в 1866 году Джоном </a:t>
            </a:r>
            <a:r>
              <a:rPr lang="ru-RU" sz="2000" dirty="0" err="1">
                <a:solidFill>
                  <a:prstClr val="black"/>
                </a:solidFill>
                <a:latin typeface="Cambria" panose="02040503050406030204" pitchFamily="18" charset="0"/>
              </a:rPr>
              <a:t>Лэнгдоном</a:t>
            </a:r>
            <a:r>
              <a:rPr lang="ru-RU" sz="2000" dirty="0">
                <a:solidFill>
                  <a:prstClr val="black"/>
                </a:solidFill>
                <a:latin typeface="Cambria" panose="02040503050406030204" pitchFamily="18" charset="0"/>
              </a:rPr>
              <a:t> Дауном под названием «</a:t>
            </a:r>
            <a:r>
              <a:rPr lang="ru-RU" sz="2000" dirty="0" err="1">
                <a:solidFill>
                  <a:prstClr val="black"/>
                </a:solidFill>
                <a:latin typeface="Cambria" panose="02040503050406030204" pitchFamily="18" charset="0"/>
              </a:rPr>
              <a:t>монголизм</a:t>
            </a:r>
            <a:r>
              <a:rPr lang="ru-RU" sz="2000" dirty="0">
                <a:solidFill>
                  <a:prstClr val="black"/>
                </a:solidFill>
                <a:latin typeface="Cambria" panose="02040503050406030204" pitchFamily="18" charset="0"/>
              </a:rPr>
              <a:t>». На сегодняшний день – это самая распространенная форма хромосомной патологии. Дети с синдромом Дауна рождаются относительно часто: один на 700-800 новорожденных, независимо от страны, социального положения и состояния здоровья родителей. Родители этих детей нуждаются в квалифицированной помощи различных специалистов (педагогов-психологов, медицинских работников, педагогов дополнительного образования учителей-логопедов, и т.д.)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52693" y="137458"/>
            <a:ext cx="61098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1" u="none" strike="noStrike" kern="1200" cap="none" spc="0" normalizeH="0" baseline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Актуальность и НМО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Объект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27332">
            <a:off x="6050456" y="2355743"/>
            <a:ext cx="2696541" cy="2696541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48408" y="1027907"/>
            <a:ext cx="82471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</a:rPr>
              <a:t>       </a:t>
            </a:r>
            <a:r>
              <a:rPr lang="ru-RU" sz="2000" dirty="0">
                <a:solidFill>
                  <a:prstClr val="black"/>
                </a:solidFill>
                <a:latin typeface="Cambria" panose="02040503050406030204" pitchFamily="18" charset="0"/>
              </a:rPr>
              <a:t>Все дети одинаково нуждаются в любви, заботе, внимании, развитии, воспитании и образовании. Но не все дети одинаковы.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221388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57200" y="116343"/>
            <a:ext cx="84235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1" u="none" strike="noStrike" kern="1200" cap="none" spc="0" normalizeH="0" baseline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Новизна и практическая значимость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9B8B8A-A363-42FB-B7FF-5E91F886D19D}"/>
              </a:ext>
            </a:extLst>
          </p:cNvPr>
          <p:cNvSpPr txBox="1"/>
          <p:nvPr/>
        </p:nvSpPr>
        <p:spPr>
          <a:xfrm>
            <a:off x="457200" y="1654628"/>
            <a:ext cx="8229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F1F25D-4110-461D-9F2F-42462412C970}"/>
              </a:ext>
            </a:extLst>
          </p:cNvPr>
          <p:cNvSpPr txBox="1"/>
          <p:nvPr/>
        </p:nvSpPr>
        <p:spPr>
          <a:xfrm>
            <a:off x="457200" y="2802177"/>
            <a:ext cx="8229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6971" y="2351600"/>
            <a:ext cx="543364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Практическая значимость ИОМ: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разработаны и реализуются на практике </a:t>
            </a:r>
            <a:r>
              <a:rPr lang="ru-RU" i="1" dirty="0">
                <a:latin typeface="Cambria" panose="02040503050406030204" pitchFamily="18" charset="0"/>
                <a:ea typeface="Cambria" panose="02040503050406030204" pitchFamily="18" charset="0"/>
              </a:rPr>
              <a:t>индивидуальная образовательная траектория, дополнительная образовательная программа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для успешной реализации образовательной,  развивающей, воспитательной, коррекционной деятельности с ребенком-инвалидом;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разработана </a:t>
            </a:r>
            <a:r>
              <a:rPr lang="ru-RU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модель взаимодействия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специалистов и родителей;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помощь в адаптации (</a:t>
            </a:r>
            <a:r>
              <a:rPr lang="ru-RU" i="1" dirty="0">
                <a:latin typeface="Cambria" panose="02040503050406030204" pitchFamily="18" charset="0"/>
                <a:ea typeface="Cambria" panose="02040503050406030204" pitchFamily="18" charset="0"/>
              </a:rPr>
              <a:t>положительный опыт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пребывания в детском сад) и </a:t>
            </a:r>
            <a:r>
              <a:rPr lang="ru-RU" i="1" dirty="0">
                <a:latin typeface="Cambria" panose="02040503050406030204" pitchFamily="18" charset="0"/>
                <a:ea typeface="Cambria" panose="02040503050406030204" pitchFamily="18" charset="0"/>
              </a:rPr>
              <a:t>позитивные сдвиги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в развитии ребенка;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i="1" dirty="0">
                <a:latin typeface="Cambria" panose="02040503050406030204" pitchFamily="18" charset="0"/>
                <a:ea typeface="Cambria" panose="02040503050406030204" pitchFamily="18" charset="0"/>
              </a:rPr>
              <a:t>методическая помощь и психологическая поддержка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родителям особенного ребенка.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63236" y="1385730"/>
            <a:ext cx="87049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Создание специального образовательного пространства в ДОУ, посредством формирования коррекционно-развивающей среды для индивидуализации образования и оптимизации работы с особенным ребенком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4688" t="22174" r="31739" b="6539"/>
          <a:stretch/>
        </p:blipFill>
        <p:spPr>
          <a:xfrm>
            <a:off x="5407689" y="2309060"/>
            <a:ext cx="3639340" cy="434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032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57200" y="116343"/>
            <a:ext cx="84235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1" u="none" strike="noStrike" kern="1200" cap="none" spc="0" normalizeH="0" baseline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Условия возникновения и становления опыта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7944">
            <a:off x="6149254" y="1971820"/>
            <a:ext cx="2627765" cy="1857712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Объект 3"/>
          <p:cNvPicPr>
            <a:picLocks noChangeAspect="1"/>
          </p:cNvPicPr>
          <p:nvPr/>
        </p:nvPicPr>
        <p:blipFill rotWithShape="1">
          <a:blip r:embed="rId4"/>
          <a:srcRect l="19103" t="11933" r="19571" b="10045"/>
          <a:stretch/>
        </p:blipFill>
        <p:spPr>
          <a:xfrm rot="483430">
            <a:off x="5990607" y="4113804"/>
            <a:ext cx="2702186" cy="1933816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93401" y="1439782"/>
            <a:ext cx="659809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Появление в детском саду особенного</a:t>
            </a:r>
            <a:r>
              <a:rPr kumimoji="0" lang="ru-RU" sz="2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ребенка обусловило:</a:t>
            </a:r>
          </a:p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sz="2000" dirty="0">
                <a:solidFill>
                  <a:prstClr val="black"/>
                </a:solidFill>
                <a:latin typeface="Cambria" panose="02040503050406030204" pitchFamily="18" charset="0"/>
              </a:rPr>
              <a:t>запрос родителя; </a:t>
            </a: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ru-RU" sz="2000" dirty="0">
                <a:solidFill>
                  <a:prstClr val="black"/>
                </a:solidFill>
                <a:latin typeface="Cambria" panose="02040503050406030204" pitchFamily="18" charset="0"/>
              </a:rPr>
              <a:t>разработку и реализацию ИОМ; </a:t>
            </a: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ru-RU" sz="2000" dirty="0">
                <a:latin typeface="Cambria" panose="02040503050406030204" pitchFamily="18" charset="0"/>
              </a:rPr>
              <a:t>разработку и реализацию дополнительной общеобразовательной общеразвивающей программы социально-педагогической направленности  для детей-инвалидов </a:t>
            </a:r>
          </a:p>
          <a:p>
            <a:pPr>
              <a:defRPr/>
            </a:pPr>
            <a:r>
              <a:rPr lang="ru-RU" sz="2000" dirty="0">
                <a:latin typeface="Cambria" panose="02040503050406030204" pitchFamily="18" charset="0"/>
              </a:rPr>
              <a:t>      (синдром Дауна);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prstClr val="black"/>
                </a:solidFill>
                <a:latin typeface="Cambria" panose="02040503050406030204" pitchFamily="18" charset="0"/>
              </a:rPr>
              <a:t>взаимодействие специалистов в рамках </a:t>
            </a:r>
          </a:p>
          <a:p>
            <a:pPr lvl="0"/>
            <a:r>
              <a:rPr lang="ru-RU" sz="2000" dirty="0">
                <a:solidFill>
                  <a:prstClr val="black"/>
                </a:solidFill>
                <a:latin typeface="Cambria" panose="02040503050406030204" pitchFamily="18" charset="0"/>
              </a:rPr>
              <a:t>      реализации ИОМ;</a:t>
            </a:r>
          </a:p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sz="2000" dirty="0">
                <a:solidFill>
                  <a:prstClr val="black"/>
                </a:solidFill>
                <a:latin typeface="Cambria" panose="02040503050406030204" pitchFamily="18" charset="0"/>
              </a:rPr>
              <a:t>создание и развитие системы работы с </a:t>
            </a: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000" dirty="0">
                <a:solidFill>
                  <a:prstClr val="black"/>
                </a:solidFill>
                <a:latin typeface="Cambria" panose="02040503050406030204" pitchFamily="18" charset="0"/>
              </a:rPr>
              <a:t>      ребенком-инвалидом;</a:t>
            </a:r>
          </a:p>
          <a:p>
            <a:pPr marL="342900" lvl="0" indent="-342900">
              <a:buFont typeface="Wingdings" panose="05000000000000000000" pitchFamily="2" charset="2"/>
              <a:buChar char="ü"/>
              <a:defRPr/>
            </a:pPr>
            <a:r>
              <a:rPr lang="ru-RU" sz="2000" dirty="0">
                <a:solidFill>
                  <a:prstClr val="black"/>
                </a:solidFill>
                <a:latin typeface="Cambria" panose="02040503050406030204" pitchFamily="18" charset="0"/>
              </a:rPr>
              <a:t>проведение педагогической диагностики с целью выявления  динамики развития ребенка-инвалида;</a:t>
            </a:r>
          </a:p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sz="2000" dirty="0">
                <a:latin typeface="Cambria" panose="02040503050406030204" pitchFamily="18" charset="0"/>
              </a:rPr>
              <a:t>повышение и развитие специальных педагогических компетенций.</a:t>
            </a:r>
          </a:p>
        </p:txBody>
      </p:sp>
    </p:spTree>
    <p:extLst>
      <p:ext uri="{BB962C8B-B14F-4D97-AF65-F5344CB8AC3E}">
        <p14:creationId xmlns:p14="http://schemas.microsoft.com/office/powerpoint/2010/main" val="2380609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2358" y="910812"/>
            <a:ext cx="8229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</a:rPr>
              <a:t>       </a:t>
            </a:r>
            <a:r>
              <a:rPr lang="ru-RU" b="1" dirty="0">
                <a:solidFill>
                  <a:srgbClr val="0000FF"/>
                </a:solidFill>
                <a:latin typeface="Cambria" panose="02040503050406030204" pitchFamily="18" charset="0"/>
              </a:rPr>
              <a:t>Цель: </a:t>
            </a: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</a:rPr>
              <a:t>Адаптация, социализация, коррекция и развитие ребенка-инвалида с учетом его психофизических особенностей, в рамках реализации ИОМ. 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7200" y="116343"/>
            <a:ext cx="84235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1" u="none" strike="noStrike" kern="1200" cap="none" spc="0" normalizeH="0" baseline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Сущность опыта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Объект 3"/>
          <p:cNvPicPr>
            <a:picLocks noChangeAspect="1"/>
          </p:cNvPicPr>
          <p:nvPr/>
        </p:nvPicPr>
        <p:blipFill rotWithShape="1">
          <a:blip r:embed="rId3"/>
          <a:srcRect l="17698" t="37524" r="56554" b="28145"/>
          <a:stretch/>
        </p:blipFill>
        <p:spPr>
          <a:xfrm rot="21116921">
            <a:off x="1107213" y="4251777"/>
            <a:ext cx="2650397" cy="198780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57200" y="1690689"/>
            <a:ext cx="6137031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ИОМ состоит из разделов:</a:t>
            </a:r>
          </a:p>
          <a:p>
            <a:pPr algn="just">
              <a:spcAft>
                <a:spcPts val="0"/>
              </a:spcAft>
            </a:pP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I. Общие сведения</a:t>
            </a:r>
          </a:p>
          <a:p>
            <a:pPr algn="just">
              <a:spcAft>
                <a:spcPts val="0"/>
              </a:spcAft>
            </a:pP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II. Специфика индивидуального </a:t>
            </a:r>
          </a:p>
          <a:p>
            <a:pPr algn="just">
              <a:spcAft>
                <a:spcPts val="0"/>
              </a:spcAft>
            </a:pP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образовательного маршрута</a:t>
            </a:r>
          </a:p>
          <a:p>
            <a:pPr algn="just">
              <a:spcAft>
                <a:spcPts val="0"/>
              </a:spcAft>
            </a:pP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III. Индивидуальная образовательная </a:t>
            </a:r>
          </a:p>
          <a:p>
            <a:pPr algn="just">
              <a:spcAft>
                <a:spcPts val="0"/>
              </a:spcAft>
            </a:pP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программа</a:t>
            </a:r>
          </a:p>
          <a:p>
            <a:pPr algn="just">
              <a:spcAft>
                <a:spcPts val="0"/>
              </a:spcAft>
            </a:pP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IV. Программа сотрудничества с семьей</a:t>
            </a:r>
          </a:p>
          <a:p>
            <a:pPr algn="just">
              <a:spcAft>
                <a:spcPts val="0"/>
              </a:spcAft>
            </a:pP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V. Мониторинг индивидуального развития</a:t>
            </a:r>
            <a:endParaRPr lang="ru-RU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8797">
            <a:off x="5168269" y="1864910"/>
            <a:ext cx="3405126" cy="4422113"/>
          </a:xfrm>
          <a:prstGeom prst="round2DiagRect">
            <a:avLst>
              <a:gd name="adj1" fmla="val 0"/>
              <a:gd name="adj2" fmla="val 17259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67054" y="6403599"/>
            <a:ext cx="46998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Конструктор для разработки индивидуальных маршрутов и образовательных программ для детей с ОВЗ (КИМП), под редакцией Н. В. </a:t>
            </a:r>
            <a:r>
              <a:rPr lang="ru-RU" sz="1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Микляевой</a:t>
            </a:r>
            <a:endParaRPr lang="ru-RU" sz="1000" i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1118" y="6349308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4215333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957480"/>
            <a:ext cx="82296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</a:t>
            </a: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b="1" dirty="0">
                <a:solidFill>
                  <a:srgbClr val="0000FF"/>
                </a:solidFill>
                <a:latin typeface="Cambria" panose="02040503050406030204" pitchFamily="18" charset="0"/>
              </a:rPr>
              <a:t>Основные направления коррекционной работы: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anose="02040503050406030204" pitchFamily="18" charset="0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Развитие внимания, усидчивости,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Развитие мелкой, общей и артикуляционной моторики;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</a:rPr>
              <a:t>Использование элементов массажа и самомассажа;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</a:rPr>
              <a:t>Формирование умения слушать взрослого и отвечать ему;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</a:rPr>
              <a:t>Формирование умения подражать речи взрослого;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</a:rPr>
              <a:t>Развитие мелодико-</a:t>
            </a:r>
            <a:r>
              <a:rPr lang="ru-RU" dirty="0" err="1">
                <a:solidFill>
                  <a:prstClr val="black"/>
                </a:solidFill>
                <a:latin typeface="Cambria" panose="02040503050406030204" pitchFamily="18" charset="0"/>
              </a:rPr>
              <a:t>интоннационной</a:t>
            </a: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</a:rPr>
              <a:t> и просодической стороны речи (темп, ритм, тембр);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Работа над звукопроизношением (постановка, автоматизация, дифференциация звуков раннего онтогенеза);</a:t>
            </a:r>
          </a:p>
          <a:p>
            <a:pPr marL="285750" lvl="0" indent="-285750" algn="just">
              <a:buFont typeface="Wingdings" panose="05000000000000000000" pitchFamily="2" charset="2"/>
              <a:buChar char="ü"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Работа над короткой фразой без предлога (сущ.,/мест.,+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прил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.,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сущ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/мест.,+ глагол),  с предлогом (</a:t>
            </a: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</a:rPr>
              <a:t>мест.,+</a:t>
            </a:r>
            <a:r>
              <a:rPr lang="ru-RU" dirty="0" err="1">
                <a:solidFill>
                  <a:prstClr val="black"/>
                </a:solidFill>
                <a:latin typeface="Cambria" panose="02040503050406030204" pitchFamily="18" charset="0"/>
              </a:rPr>
              <a:t>сущ</a:t>
            </a: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</a:rPr>
              <a:t>., с предлогом .,</a:t>
            </a:r>
            <a:r>
              <a:rPr lang="ru-RU" dirty="0" err="1">
                <a:solidFill>
                  <a:prstClr val="black"/>
                </a:solidFill>
                <a:latin typeface="Cambria" panose="02040503050406030204" pitchFamily="18" charset="0"/>
              </a:rPr>
              <a:t>глагол+сущ</a:t>
            </a: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</a:rPr>
              <a:t>., с предлогом).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7200" y="116343"/>
            <a:ext cx="84235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1" u="none" strike="noStrike" kern="1200" cap="none" spc="0" normalizeH="0" baseline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Работа учителя-логопеда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B70479E-1D04-4191-9340-32A3F6EEEAE1}"/>
              </a:ext>
            </a:extLst>
          </p:cNvPr>
          <p:cNvSpPr/>
          <p:nvPr/>
        </p:nvSpPr>
        <p:spPr>
          <a:xfrm>
            <a:off x="457200" y="4564706"/>
            <a:ext cx="8229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i="1" dirty="0">
                <a:solidFill>
                  <a:prstClr val="black"/>
                </a:solidFill>
                <a:latin typeface="Cambria" panose="02040503050406030204" pitchFamily="18" charset="0"/>
              </a:rPr>
              <a:t>      </a:t>
            </a:r>
            <a:r>
              <a:rPr lang="ru-RU" b="1" dirty="0">
                <a:solidFill>
                  <a:srgbClr val="0000FF"/>
                </a:solidFill>
                <a:latin typeface="Cambria" panose="02040503050406030204" pitchFamily="18" charset="0"/>
              </a:rPr>
              <a:t>Основные этапы образовательного процесса:</a:t>
            </a:r>
          </a:p>
          <a:p>
            <a:pPr lvl="0"/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</a:rPr>
              <a:t>I </a:t>
            </a: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</a:rPr>
              <a:t>этап – адаптационный; 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</a:rPr>
              <a:t>II этап – основной (коррекционные занятия с ребёнком); </a:t>
            </a:r>
          </a:p>
          <a:p>
            <a:pPr lvl="0"/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</a:rPr>
              <a:t>III </a:t>
            </a: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</a:rPr>
              <a:t>этап – заключительный. </a:t>
            </a:r>
          </a:p>
          <a:p>
            <a:pPr lvl="0" algn="ctr">
              <a:defRPr/>
            </a:pPr>
            <a:endParaRPr lang="ru-RU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103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57200" y="116343"/>
            <a:ext cx="84235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1" u="none" strike="noStrike" kern="1200" cap="none" spc="0" normalizeH="0" baseline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Работа учителя-логопеда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56" t="7765" r="11497" b="17046"/>
          <a:stretch/>
        </p:blipFill>
        <p:spPr bwMode="auto">
          <a:xfrm rot="20946874">
            <a:off x="347634" y="1227663"/>
            <a:ext cx="4811359" cy="266400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60679793-154A-42F3-AC25-C85F8B77AD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47" t="12503" r="11347" b="16004"/>
          <a:stretch/>
        </p:blipFill>
        <p:spPr bwMode="auto">
          <a:xfrm rot="20886522" flipH="1">
            <a:off x="3248829" y="3523719"/>
            <a:ext cx="5400582" cy="280800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4FACB6-A266-409F-BB96-7C5BBBE8D1F9}"/>
              </a:ext>
            </a:extLst>
          </p:cNvPr>
          <p:cNvSpPr txBox="1"/>
          <p:nvPr/>
        </p:nvSpPr>
        <p:spPr>
          <a:xfrm>
            <a:off x="5133453" y="1027907"/>
            <a:ext cx="35135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На занятии с ребенком с синдромом Дауна, учителем-логопедом используются те же основные этапы, методы и приемы коррекционной работы, что и с другими детьми.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9038" y="6187431"/>
            <a:ext cx="330590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* </a:t>
            </a:r>
            <a:r>
              <a:rPr lang="ru-RU" sz="1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Зинкевич</a:t>
            </a:r>
            <a:r>
              <a:rPr lang="ru-RU" sz="1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-Евстигнеева Т.Д., Нисневич Л.А. Как помочь «особому» ребенку. Книга для педагогов и родителей. 3-е издание. - СПб.: «ДЕТСТВО-ПРЕСС», 2001. -  128 с. </a:t>
            </a:r>
            <a:endParaRPr lang="ru-RU" sz="10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1369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1073012"/>
            <a:ext cx="8229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</a:rPr>
              <a:t>       Дополнительная общеобразовательная общеразвивающая программа социально-педагогической направленности </a:t>
            </a:r>
          </a:p>
          <a:p>
            <a:pPr lvl="0" algn="ctr"/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</a:rPr>
              <a:t> для детей-инвалидов (синдром Дауна)</a:t>
            </a:r>
          </a:p>
          <a:p>
            <a:pPr lvl="0" algn="ctr"/>
            <a:r>
              <a:rPr lang="ru-RU" sz="2800" b="1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</a:rPr>
              <a:t>«</a:t>
            </a:r>
            <a:r>
              <a:rPr lang="ru-RU" sz="2800" b="1" i="1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0070C0"/>
                </a:solidFill>
                <a:latin typeface="Cambria" panose="02040503050406030204" pitchFamily="18" charset="0"/>
              </a:rPr>
              <a:t>Солнечные дети</a:t>
            </a:r>
            <a:r>
              <a:rPr lang="ru-RU" sz="2800" b="1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</a:rPr>
              <a:t>»</a:t>
            </a:r>
          </a:p>
          <a:p>
            <a:pPr lvl="0" algn="ctr"/>
            <a:r>
              <a:rPr lang="ru-RU" i="1" dirty="0">
                <a:solidFill>
                  <a:prstClr val="black"/>
                </a:solidFill>
                <a:latin typeface="Cambria" panose="02040503050406030204" pitchFamily="18" charset="0"/>
              </a:rPr>
              <a:t>(срок реализации – 1 год)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57200" y="116343"/>
            <a:ext cx="84235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1" u="none" strike="noStrike" kern="1200" cap="none" spc="0" normalizeH="0" baseline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Дополнительное образование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7200" y="4713185"/>
            <a:ext cx="8229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i="1" dirty="0">
                <a:solidFill>
                  <a:prstClr val="black"/>
                </a:solidFill>
                <a:latin typeface="Cambria" panose="02040503050406030204" pitchFamily="18" charset="0"/>
              </a:rPr>
              <a:t>     </a:t>
            </a:r>
            <a:r>
              <a:rPr lang="ru-RU" b="1" dirty="0">
                <a:solidFill>
                  <a:srgbClr val="0000FF"/>
                </a:solidFill>
                <a:latin typeface="Cambria" panose="02040503050406030204" pitchFamily="18" charset="0"/>
              </a:rPr>
              <a:t>Основные этапы образовательного процесса</a:t>
            </a:r>
            <a:r>
              <a:rPr lang="ru-RU" dirty="0">
                <a:solidFill>
                  <a:srgbClr val="0000FF"/>
                </a:solidFill>
                <a:latin typeface="Cambria" panose="02040503050406030204" pitchFamily="18" charset="0"/>
              </a:rPr>
              <a:t>:</a:t>
            </a:r>
          </a:p>
          <a:p>
            <a:pPr lvl="0"/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</a:rPr>
              <a:t>I </a:t>
            </a: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</a:rPr>
              <a:t>этап – адаптационный; 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</a:rPr>
              <a:t>II этап - усиление психологической 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</a:rPr>
              <a:t>активности ребенка; </a:t>
            </a:r>
          </a:p>
          <a:p>
            <a:pPr lvl="0"/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</a:rPr>
              <a:t>III </a:t>
            </a: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</a:rPr>
              <a:t>этап – заключительный. </a:t>
            </a:r>
          </a:p>
          <a:p>
            <a:pPr lvl="0" algn="ctr">
              <a:defRPr/>
            </a:pPr>
            <a:endParaRPr lang="ru-RU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7200" y="2683867"/>
            <a:ext cx="80581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srgbClr val="0000FF"/>
                </a:solidFill>
                <a:latin typeface="Cambria" panose="02040503050406030204" pitchFamily="18" charset="0"/>
              </a:rPr>
              <a:t>     </a:t>
            </a:r>
            <a:r>
              <a:rPr lang="ru-RU" b="1" dirty="0">
                <a:solidFill>
                  <a:srgbClr val="0000FF"/>
                </a:solidFill>
                <a:latin typeface="Cambria" panose="02040503050406030204" pitchFamily="18" charset="0"/>
              </a:rPr>
              <a:t>Содержание программы определяется следующими основными направлениями: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</a:rPr>
              <a:t>1.	Песочная арт-терапия.</a:t>
            </a:r>
          </a:p>
          <a:p>
            <a:pPr marL="342900" lvl="0" indent="-342900">
              <a:buAutoNum type="arabicPeriod" startAt="2"/>
            </a:pP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</a:rPr>
              <a:t>Развивающие занятия с использованием 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</a:rPr>
              <a:t>       мультисенсорного пособия «Нумикон».</a:t>
            </a:r>
          </a:p>
          <a:p>
            <a:pPr marL="342900" lvl="0" indent="-342900">
              <a:buAutoNum type="arabicPeriod" startAt="3"/>
            </a:pP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</a:rPr>
              <a:t>Развивающие занятия по методике </a:t>
            </a:r>
            <a:r>
              <a:rPr lang="ru-RU" dirty="0" err="1">
                <a:solidFill>
                  <a:prstClr val="black"/>
                </a:solidFill>
                <a:latin typeface="Cambria" panose="02040503050406030204" pitchFamily="18" charset="0"/>
              </a:rPr>
              <a:t>Монтессори</a:t>
            </a: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</a:p>
          <a:p>
            <a:pPr marL="342900" lvl="0" indent="-342900">
              <a:buAutoNum type="arabicPeriod" startAt="3"/>
            </a:pP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</a:rPr>
              <a:t>Палочки </a:t>
            </a:r>
            <a:r>
              <a:rPr lang="ru-RU" dirty="0" err="1">
                <a:solidFill>
                  <a:prstClr val="black"/>
                </a:solidFill>
                <a:latin typeface="Cambria" panose="02040503050406030204" pitchFamily="18" charset="0"/>
              </a:rPr>
              <a:t>Кюизенра</a:t>
            </a: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</a:p>
        </p:txBody>
      </p:sp>
      <p:pic>
        <p:nvPicPr>
          <p:cNvPr id="8" name="Объект 3"/>
          <p:cNvPicPr>
            <a:picLocks noChangeAspect="1"/>
          </p:cNvPicPr>
          <p:nvPr/>
        </p:nvPicPr>
        <p:blipFill rotWithShape="1">
          <a:blip r:embed="rId3"/>
          <a:srcRect l="9538" t="6539" r="12265"/>
          <a:stretch/>
        </p:blipFill>
        <p:spPr>
          <a:xfrm rot="507642">
            <a:off x="5973620" y="3617293"/>
            <a:ext cx="2741288" cy="2457287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285750" y="6336061"/>
            <a:ext cx="840105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2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ru-RU" sz="1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Богун</a:t>
            </a:r>
            <a:r>
              <a:rPr lang="ru-RU" sz="1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А.Б., </a:t>
            </a:r>
            <a:r>
              <a:rPr lang="ru-RU" sz="1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Годовникова</a:t>
            </a:r>
            <a:r>
              <a:rPr lang="ru-RU" sz="1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Л.В. Разработка дополнительных общеразвивающих программ с учетом особенностей развития детей с ограниченными возможностями здоровья. Методические рекомендации - ОГАОУ ДПО «Белгородский институт развития образования, 2015. – 66 с.</a:t>
            </a:r>
            <a:endParaRPr lang="ru-RU" sz="1000" i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569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93112" y="689353"/>
            <a:ext cx="580505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lang="ru-RU" sz="2000" b="1" dirty="0">
                <a:solidFill>
                  <a:srgbClr val="0000FF"/>
                </a:solidFill>
                <a:latin typeface="Cambria" panose="02040503050406030204" pitchFamily="18" charset="0"/>
              </a:rPr>
              <a:t>Развивающие занятия по системе Нумикон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7200" y="116343"/>
            <a:ext cx="84235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i="1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3399"/>
                </a:solidFill>
                <a:latin typeface="Cambria" panose="02040503050406030204" pitchFamily="18" charset="0"/>
              </a:rPr>
              <a:t>Основные направления работы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0462">
            <a:off x="6023125" y="1408743"/>
            <a:ext cx="2544041" cy="3392055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Объект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5"/>
          <a:stretch/>
        </p:blipFill>
        <p:spPr>
          <a:xfrm rot="6034973">
            <a:off x="2373799" y="4103147"/>
            <a:ext cx="2183991" cy="200280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Объект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5"/>
          <a:stretch/>
        </p:blipFill>
        <p:spPr>
          <a:xfrm rot="5014555">
            <a:off x="411868" y="1221169"/>
            <a:ext cx="2859232" cy="303548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3509651" y="1158737"/>
            <a:ext cx="2439645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700" b="1" dirty="0">
                <a:latin typeface="Cambria" panose="02040503050406030204" pitchFamily="18" charset="0"/>
                <a:ea typeface="Times New Roman" panose="02020603050405020304" pitchFamily="18" charset="0"/>
              </a:rPr>
              <a:t>Обучение математике с использованием мультисенсорного</a:t>
            </a:r>
          </a:p>
          <a:p>
            <a:pPr algn="ctr"/>
            <a:r>
              <a:rPr lang="ru-RU" sz="17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материала НУМИКОН</a:t>
            </a:r>
            <a:endParaRPr lang="ru-RU" sz="1700" b="1" dirty="0">
              <a:latin typeface="Cambria" panose="020405030504060302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72000" y="4859991"/>
            <a:ext cx="414163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7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Пособие «Нумикон» позволяет использовать в учебном процессе как можно больше каналов чувственного восприятия ребенка – и слух, и зрение, и осязание, а также подключать движение и речь.</a:t>
            </a:r>
            <a:endParaRPr lang="ru-RU" sz="1700" dirty="0"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3654">
            <a:off x="214866" y="4114098"/>
            <a:ext cx="1626618" cy="107899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80060">
            <a:off x="224075" y="5234734"/>
            <a:ext cx="1724981" cy="114423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679780">
            <a:off x="3919173" y="2763807"/>
            <a:ext cx="1820863" cy="1317091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50551" y="6297208"/>
            <a:ext cx="40114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2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ru-RU" sz="1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Юлдабаева</a:t>
            </a:r>
            <a:r>
              <a:rPr lang="ru-RU" sz="1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Д.Р. Организация коррекционной помощи в обучении детей с синдромом Дауна по системе </a:t>
            </a:r>
            <a:r>
              <a:rPr lang="ru-RU" sz="1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Нумикон</a:t>
            </a:r>
            <a:r>
              <a:rPr lang="ru-RU" sz="1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Методические рекомендации - ННПЦ КП, 2015. – 32 с.</a:t>
            </a:r>
            <a:endParaRPr lang="ru-RU" sz="1000" i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67040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1614</TotalTime>
  <Words>1044</Words>
  <Application>Microsoft Office PowerPoint</Application>
  <PresentationFormat>Экран (4:3)</PresentationFormat>
  <Paragraphs>116</Paragraphs>
  <Slides>14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Cambria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Даниил</dc:creator>
  <cp:lastModifiedBy>Оксана Светлолобова</cp:lastModifiedBy>
  <cp:revision>84</cp:revision>
  <cp:lastPrinted>2022-03-06T11:59:25Z</cp:lastPrinted>
  <dcterms:created xsi:type="dcterms:W3CDTF">2022-03-06T08:31:25Z</dcterms:created>
  <dcterms:modified xsi:type="dcterms:W3CDTF">2023-03-19T06:36:39Z</dcterms:modified>
</cp:coreProperties>
</file>