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56" r:id="rId2"/>
    <p:sldId id="265" r:id="rId3"/>
    <p:sldId id="261" r:id="rId4"/>
    <p:sldId id="266" r:id="rId5"/>
    <p:sldId id="263" r:id="rId6"/>
    <p:sldId id="267" r:id="rId7"/>
    <p:sldId id="268" r:id="rId8"/>
    <p:sldId id="274" r:id="rId9"/>
    <p:sldId id="271" r:id="rId10"/>
    <p:sldId id="272" r:id="rId11"/>
    <p:sldId id="273" r:id="rId12"/>
    <p:sldId id="260" r:id="rId13"/>
    <p:sldId id="269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560A51"/>
    <a:srgbClr val="003374"/>
    <a:srgbClr val="173A8D"/>
    <a:srgbClr val="D6DEEA"/>
    <a:srgbClr val="385592"/>
    <a:srgbClr val="FFFFFF"/>
    <a:srgbClr val="9F9289"/>
    <a:srgbClr val="E2DEDB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4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9AF3E5-8ADB-4AFA-AE0E-E8FE44C7F809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04E465E-FA87-44EB-83D8-8F03D4C41CCF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rgbClr val="560A51"/>
              </a:solidFill>
              <a:latin typeface="Times New Roman" pitchFamily="18" charset="0"/>
              <a:cs typeface="Times New Roman" pitchFamily="18" charset="0"/>
            </a:rPr>
            <a:t>Методы </a:t>
          </a:r>
          <a:r>
            <a:rPr lang="ru-RU" sz="2400" b="1" dirty="0" err="1" smtClean="0">
              <a:solidFill>
                <a:srgbClr val="560A51"/>
              </a:solidFill>
              <a:latin typeface="Times New Roman" pitchFamily="18" charset="0"/>
              <a:cs typeface="Times New Roman" pitchFamily="18" charset="0"/>
            </a:rPr>
            <a:t>кинезиологии</a:t>
          </a:r>
          <a:endParaRPr lang="ru-RU" sz="2400" b="1" dirty="0">
            <a:solidFill>
              <a:srgbClr val="560A5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6199FBC-D2E2-4C38-A504-987B52451D40}" type="parTrans" cxnId="{1F29E42F-4257-4D7B-BBDF-6BA08F2ACAEB}">
      <dgm:prSet/>
      <dgm:spPr/>
      <dgm:t>
        <a:bodyPr/>
        <a:lstStyle/>
        <a:p>
          <a:pPr algn="ctr"/>
          <a:endParaRPr lang="ru-RU"/>
        </a:p>
      </dgm:t>
    </dgm:pt>
    <dgm:pt modelId="{E2E6D4A2-F6F2-41C4-B7C7-51E956BB6CCE}" type="sibTrans" cxnId="{1F29E42F-4257-4D7B-BBDF-6BA08F2ACAEB}">
      <dgm:prSet/>
      <dgm:spPr/>
      <dgm:t>
        <a:bodyPr/>
        <a:lstStyle/>
        <a:p>
          <a:pPr algn="ctr"/>
          <a:endParaRPr lang="ru-RU"/>
        </a:p>
      </dgm:t>
    </dgm:pt>
    <dgm:pt modelId="{EFA349B7-9C15-47E4-A363-A9DC4AD460C4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rgbClr val="560A51"/>
              </a:solidFill>
              <a:latin typeface="Times New Roman" pitchFamily="18" charset="0"/>
              <a:cs typeface="Times New Roman" pitchFamily="18" charset="0"/>
            </a:rPr>
            <a:t>растяжки</a:t>
          </a:r>
          <a:endParaRPr lang="ru-RU" sz="1800" b="1" dirty="0">
            <a:solidFill>
              <a:srgbClr val="560A5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22F525-E843-42EE-85DE-2380CD8BD224}" type="parTrans" cxnId="{72DD1F3D-12F6-4505-897F-9AB62B84FE1C}">
      <dgm:prSet/>
      <dgm:spPr/>
      <dgm:t>
        <a:bodyPr/>
        <a:lstStyle/>
        <a:p>
          <a:pPr algn="ctr"/>
          <a:endParaRPr lang="ru-RU"/>
        </a:p>
      </dgm:t>
    </dgm:pt>
    <dgm:pt modelId="{AD29B7EC-3E37-4225-8BC2-00698426566F}" type="sibTrans" cxnId="{72DD1F3D-12F6-4505-897F-9AB62B84FE1C}">
      <dgm:prSet/>
      <dgm:spPr/>
      <dgm:t>
        <a:bodyPr/>
        <a:lstStyle/>
        <a:p>
          <a:pPr algn="ctr"/>
          <a:endParaRPr lang="ru-RU"/>
        </a:p>
      </dgm:t>
    </dgm:pt>
    <dgm:pt modelId="{35CD9E8F-32DA-47C4-96AE-9D267F3185F4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rgbClr val="560A51"/>
              </a:solidFill>
              <a:latin typeface="Times New Roman" pitchFamily="18" charset="0"/>
              <a:cs typeface="Times New Roman" pitchFamily="18" charset="0"/>
            </a:rPr>
            <a:t>Дыхательные упражнения</a:t>
          </a:r>
          <a:endParaRPr lang="ru-RU" sz="1800" b="1" dirty="0">
            <a:solidFill>
              <a:srgbClr val="560A5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E3F5CE-6C60-4765-B7A9-81FEB9D21093}" type="parTrans" cxnId="{4515E16F-A229-42AC-8674-0D17DDFEE5AF}">
      <dgm:prSet/>
      <dgm:spPr/>
      <dgm:t>
        <a:bodyPr/>
        <a:lstStyle/>
        <a:p>
          <a:pPr algn="ctr"/>
          <a:endParaRPr lang="ru-RU"/>
        </a:p>
      </dgm:t>
    </dgm:pt>
    <dgm:pt modelId="{735DB8A7-0994-4618-AB29-18C970F5642D}" type="sibTrans" cxnId="{4515E16F-A229-42AC-8674-0D17DDFEE5AF}">
      <dgm:prSet/>
      <dgm:spPr/>
      <dgm:t>
        <a:bodyPr/>
        <a:lstStyle/>
        <a:p>
          <a:pPr algn="ctr"/>
          <a:endParaRPr lang="ru-RU"/>
        </a:p>
      </dgm:t>
    </dgm:pt>
    <dgm:pt modelId="{BB2BF464-9B92-4934-8D5D-F0FB2873E628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rgbClr val="560A51"/>
              </a:solidFill>
              <a:latin typeface="Times New Roman" pitchFamily="18" charset="0"/>
              <a:cs typeface="Times New Roman" pitchFamily="18" charset="0"/>
            </a:rPr>
            <a:t>Упражнения для координации глаз и рук</a:t>
          </a:r>
          <a:endParaRPr lang="ru-RU" sz="1800" b="1" dirty="0">
            <a:solidFill>
              <a:srgbClr val="560A5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8A50B09-4236-452D-B50E-A32A36B828D0}" type="parTrans" cxnId="{7DD55200-DB02-4ED6-9FFE-45E896E0F6B8}">
      <dgm:prSet/>
      <dgm:spPr/>
      <dgm:t>
        <a:bodyPr/>
        <a:lstStyle/>
        <a:p>
          <a:pPr algn="ctr"/>
          <a:endParaRPr lang="ru-RU"/>
        </a:p>
      </dgm:t>
    </dgm:pt>
    <dgm:pt modelId="{17FF3C0E-D576-4370-82D7-A5496A53CD0D}" type="sibTrans" cxnId="{7DD55200-DB02-4ED6-9FFE-45E896E0F6B8}">
      <dgm:prSet/>
      <dgm:spPr/>
      <dgm:t>
        <a:bodyPr/>
        <a:lstStyle/>
        <a:p>
          <a:pPr algn="ctr"/>
          <a:endParaRPr lang="ru-RU"/>
        </a:p>
      </dgm:t>
    </dgm:pt>
    <dgm:pt modelId="{89E78510-CF56-4FF9-BB29-1853BC9091CA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rgbClr val="560A51"/>
              </a:solidFill>
              <a:latin typeface="Times New Roman" pitchFamily="18" charset="0"/>
              <a:cs typeface="Times New Roman" pitchFamily="18" charset="0"/>
            </a:rPr>
            <a:t>Упражнения для всех групп мышечной системы</a:t>
          </a:r>
          <a:endParaRPr lang="ru-RU" sz="1800" b="1" dirty="0">
            <a:solidFill>
              <a:srgbClr val="560A5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965B36-E18C-41E0-AF91-71F81D39DD09}" type="parTrans" cxnId="{C16A76A9-284C-4D71-A204-CA5A9945A268}">
      <dgm:prSet/>
      <dgm:spPr/>
      <dgm:t>
        <a:bodyPr/>
        <a:lstStyle/>
        <a:p>
          <a:pPr algn="ctr"/>
          <a:endParaRPr lang="ru-RU"/>
        </a:p>
      </dgm:t>
    </dgm:pt>
    <dgm:pt modelId="{8FBBDCF3-B777-4516-B854-0DD37B5A4B03}" type="sibTrans" cxnId="{C16A76A9-284C-4D71-A204-CA5A9945A268}">
      <dgm:prSet/>
      <dgm:spPr/>
      <dgm:t>
        <a:bodyPr/>
        <a:lstStyle/>
        <a:p>
          <a:pPr algn="ctr"/>
          <a:endParaRPr lang="ru-RU"/>
        </a:p>
      </dgm:t>
    </dgm:pt>
    <dgm:pt modelId="{4F738445-C696-40FF-9232-7AC45D42AE26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rgbClr val="560A51"/>
              </a:solidFill>
              <a:latin typeface="Times New Roman" pitchFamily="18" charset="0"/>
              <a:cs typeface="Times New Roman" pitchFamily="18" charset="0"/>
            </a:rPr>
            <a:t>Упражнения на релаксацию</a:t>
          </a:r>
          <a:endParaRPr lang="ru-RU" sz="1800" b="1" dirty="0">
            <a:solidFill>
              <a:srgbClr val="560A5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41B11F-0A46-4FD8-82AC-DF516A9F21B1}" type="parTrans" cxnId="{9C59DF6E-8FAC-4E88-A4C5-67D1436152CA}">
      <dgm:prSet/>
      <dgm:spPr/>
      <dgm:t>
        <a:bodyPr/>
        <a:lstStyle/>
        <a:p>
          <a:pPr algn="ctr"/>
          <a:endParaRPr lang="ru-RU"/>
        </a:p>
      </dgm:t>
    </dgm:pt>
    <dgm:pt modelId="{44229396-565B-46E7-B6D2-6A028A85CBD9}" type="sibTrans" cxnId="{9C59DF6E-8FAC-4E88-A4C5-67D1436152CA}">
      <dgm:prSet/>
      <dgm:spPr/>
      <dgm:t>
        <a:bodyPr/>
        <a:lstStyle/>
        <a:p>
          <a:pPr algn="ctr"/>
          <a:endParaRPr lang="ru-RU"/>
        </a:p>
      </dgm:t>
    </dgm:pt>
    <dgm:pt modelId="{3E5539E2-C5F1-4F5A-A915-BC261BAF6A8F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rgbClr val="560A51"/>
              </a:solidFill>
              <a:latin typeface="Times New Roman" pitchFamily="18" charset="0"/>
              <a:cs typeface="Times New Roman" pitchFamily="18" charset="0"/>
            </a:rPr>
            <a:t>Самомассаж</a:t>
          </a:r>
          <a:endParaRPr lang="ru-RU" sz="1800" b="1" dirty="0">
            <a:solidFill>
              <a:srgbClr val="560A5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9B53B52-2451-4E50-B9B2-447122BB8DE5}" type="parTrans" cxnId="{6B29ECF4-ECE2-4767-B6C1-624EB9709BB7}">
      <dgm:prSet/>
      <dgm:spPr/>
      <dgm:t>
        <a:bodyPr/>
        <a:lstStyle/>
        <a:p>
          <a:pPr algn="ctr"/>
          <a:endParaRPr lang="ru-RU"/>
        </a:p>
      </dgm:t>
    </dgm:pt>
    <dgm:pt modelId="{8B335F8B-8A5B-4C8C-8745-833F3242CFF1}" type="sibTrans" cxnId="{6B29ECF4-ECE2-4767-B6C1-624EB9709BB7}">
      <dgm:prSet/>
      <dgm:spPr/>
      <dgm:t>
        <a:bodyPr/>
        <a:lstStyle/>
        <a:p>
          <a:pPr algn="ctr"/>
          <a:endParaRPr lang="ru-RU"/>
        </a:p>
      </dgm:t>
    </dgm:pt>
    <dgm:pt modelId="{CB392E48-AFF9-41B1-A60F-C8C389B03E0E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rgbClr val="560A51"/>
              </a:solidFill>
              <a:latin typeface="Times New Roman" pitchFamily="18" charset="0"/>
              <a:cs typeface="Times New Roman" pitchFamily="18" charset="0"/>
            </a:rPr>
            <a:t>Упражнения на мелкую моторику</a:t>
          </a:r>
          <a:endParaRPr lang="ru-RU" sz="1800" b="1" dirty="0">
            <a:solidFill>
              <a:srgbClr val="560A5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959348F-672F-432A-9EB9-F91FB289D094}" type="parTrans" cxnId="{73B018BF-0692-454B-A351-F0C3FD670DBA}">
      <dgm:prSet/>
      <dgm:spPr/>
      <dgm:t>
        <a:bodyPr/>
        <a:lstStyle/>
        <a:p>
          <a:pPr algn="ctr"/>
          <a:endParaRPr lang="ru-RU"/>
        </a:p>
      </dgm:t>
    </dgm:pt>
    <dgm:pt modelId="{28EDCDAF-6AF5-4A85-BF14-BE623D573291}" type="sibTrans" cxnId="{73B018BF-0692-454B-A351-F0C3FD670DBA}">
      <dgm:prSet/>
      <dgm:spPr/>
      <dgm:t>
        <a:bodyPr/>
        <a:lstStyle/>
        <a:p>
          <a:pPr algn="ctr"/>
          <a:endParaRPr lang="ru-RU"/>
        </a:p>
      </dgm:t>
    </dgm:pt>
    <dgm:pt modelId="{D15F2F57-1A57-4583-8AC7-6CF97D3426DF}" type="pres">
      <dgm:prSet presAssocID="{E79AF3E5-8ADB-4AFA-AE0E-E8FE44C7F80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6ACAC9-FB0B-4101-9ADB-F7672B035E60}" type="pres">
      <dgm:prSet presAssocID="{804E465E-FA87-44EB-83D8-8F03D4C41CCF}" presName="centerShape" presStyleLbl="node0" presStyleIdx="0" presStyleCnt="1" custScaleX="127394" custScaleY="103238"/>
      <dgm:spPr/>
      <dgm:t>
        <a:bodyPr/>
        <a:lstStyle/>
        <a:p>
          <a:endParaRPr lang="ru-RU"/>
        </a:p>
      </dgm:t>
    </dgm:pt>
    <dgm:pt modelId="{B2C89E54-6816-48AF-B1F9-FE42330EC7A6}" type="pres">
      <dgm:prSet presAssocID="{BE22F525-E843-42EE-85DE-2380CD8BD224}" presName="Name9" presStyleLbl="parChTrans1D2" presStyleIdx="0" presStyleCnt="7"/>
      <dgm:spPr/>
      <dgm:t>
        <a:bodyPr/>
        <a:lstStyle/>
        <a:p>
          <a:endParaRPr lang="ru-RU"/>
        </a:p>
      </dgm:t>
    </dgm:pt>
    <dgm:pt modelId="{A70A004C-0174-45CD-9DAA-755FF8C7EEEF}" type="pres">
      <dgm:prSet presAssocID="{BE22F525-E843-42EE-85DE-2380CD8BD224}" presName="connTx" presStyleLbl="parChTrans1D2" presStyleIdx="0" presStyleCnt="7"/>
      <dgm:spPr/>
      <dgm:t>
        <a:bodyPr/>
        <a:lstStyle/>
        <a:p>
          <a:endParaRPr lang="ru-RU"/>
        </a:p>
      </dgm:t>
    </dgm:pt>
    <dgm:pt modelId="{BA749005-5483-425E-B3D6-C9A00CBE39C9}" type="pres">
      <dgm:prSet presAssocID="{EFA349B7-9C15-47E4-A363-A9DC4AD460C4}" presName="node" presStyleLbl="node1" presStyleIdx="0" presStyleCnt="7" custScaleX="135576" custScaleY="120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03D8C-04EA-4D0E-AE63-409346555CA7}" type="pres">
      <dgm:prSet presAssocID="{03E3F5CE-6C60-4765-B7A9-81FEB9D21093}" presName="Name9" presStyleLbl="parChTrans1D2" presStyleIdx="1" presStyleCnt="7"/>
      <dgm:spPr/>
      <dgm:t>
        <a:bodyPr/>
        <a:lstStyle/>
        <a:p>
          <a:endParaRPr lang="ru-RU"/>
        </a:p>
      </dgm:t>
    </dgm:pt>
    <dgm:pt modelId="{6DDC0E94-A61B-47AF-9B96-B2ED04E18860}" type="pres">
      <dgm:prSet presAssocID="{03E3F5CE-6C60-4765-B7A9-81FEB9D21093}" presName="connTx" presStyleLbl="parChTrans1D2" presStyleIdx="1" presStyleCnt="7"/>
      <dgm:spPr/>
      <dgm:t>
        <a:bodyPr/>
        <a:lstStyle/>
        <a:p>
          <a:endParaRPr lang="ru-RU"/>
        </a:p>
      </dgm:t>
    </dgm:pt>
    <dgm:pt modelId="{EB64A0D3-D6AB-41D1-8737-3EC733DAB6CB}" type="pres">
      <dgm:prSet presAssocID="{35CD9E8F-32DA-47C4-96AE-9D267F3185F4}" presName="node" presStyleLbl="node1" presStyleIdx="1" presStyleCnt="7" custScaleX="147358" custScaleY="120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7985E-F5B5-4422-8D5E-7E7720C31B58}" type="pres">
      <dgm:prSet presAssocID="{C8A50B09-4236-452D-B50E-A32A36B828D0}" presName="Name9" presStyleLbl="parChTrans1D2" presStyleIdx="2" presStyleCnt="7"/>
      <dgm:spPr/>
      <dgm:t>
        <a:bodyPr/>
        <a:lstStyle/>
        <a:p>
          <a:endParaRPr lang="ru-RU"/>
        </a:p>
      </dgm:t>
    </dgm:pt>
    <dgm:pt modelId="{BA96A549-5BBF-4CC8-85B6-71A486439DEC}" type="pres">
      <dgm:prSet presAssocID="{C8A50B09-4236-452D-B50E-A32A36B828D0}" presName="connTx" presStyleLbl="parChTrans1D2" presStyleIdx="2" presStyleCnt="7"/>
      <dgm:spPr/>
      <dgm:t>
        <a:bodyPr/>
        <a:lstStyle/>
        <a:p>
          <a:endParaRPr lang="ru-RU"/>
        </a:p>
      </dgm:t>
    </dgm:pt>
    <dgm:pt modelId="{8E8F0BA6-4AF8-4B6D-A99D-C24FD97B9AF9}" type="pres">
      <dgm:prSet presAssocID="{BB2BF464-9B92-4934-8D5D-F0FB2873E628}" presName="node" presStyleLbl="node1" presStyleIdx="2" presStyleCnt="7" custScaleX="135576" custScaleY="120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322ECD-EB16-46D2-BC28-11F759C7D871}" type="pres">
      <dgm:prSet presAssocID="{C7965B36-E18C-41E0-AF91-71F81D39DD09}" presName="Name9" presStyleLbl="parChTrans1D2" presStyleIdx="3" presStyleCnt="7"/>
      <dgm:spPr/>
      <dgm:t>
        <a:bodyPr/>
        <a:lstStyle/>
        <a:p>
          <a:endParaRPr lang="ru-RU"/>
        </a:p>
      </dgm:t>
    </dgm:pt>
    <dgm:pt modelId="{89D714F3-D82A-41B6-B1A8-F1EEB92FE1B8}" type="pres">
      <dgm:prSet presAssocID="{C7965B36-E18C-41E0-AF91-71F81D39DD09}" presName="connTx" presStyleLbl="parChTrans1D2" presStyleIdx="3" presStyleCnt="7"/>
      <dgm:spPr/>
      <dgm:t>
        <a:bodyPr/>
        <a:lstStyle/>
        <a:p>
          <a:endParaRPr lang="ru-RU"/>
        </a:p>
      </dgm:t>
    </dgm:pt>
    <dgm:pt modelId="{72649C9F-8D78-4914-A976-96ECAF6A11DF}" type="pres">
      <dgm:prSet presAssocID="{89E78510-CF56-4FF9-BB29-1853BC9091CA}" presName="node" presStyleLbl="node1" presStyleIdx="3" presStyleCnt="7" custScaleX="135576" custScaleY="120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548B99-24BA-4572-A1A1-C905CFD9795B}" type="pres">
      <dgm:prSet presAssocID="{1A41B11F-0A46-4FD8-82AC-DF516A9F21B1}" presName="Name9" presStyleLbl="parChTrans1D2" presStyleIdx="4" presStyleCnt="7"/>
      <dgm:spPr/>
      <dgm:t>
        <a:bodyPr/>
        <a:lstStyle/>
        <a:p>
          <a:endParaRPr lang="ru-RU"/>
        </a:p>
      </dgm:t>
    </dgm:pt>
    <dgm:pt modelId="{014413A8-D184-4B78-AD52-17E389C8B632}" type="pres">
      <dgm:prSet presAssocID="{1A41B11F-0A46-4FD8-82AC-DF516A9F21B1}" presName="connTx" presStyleLbl="parChTrans1D2" presStyleIdx="4" presStyleCnt="7"/>
      <dgm:spPr/>
      <dgm:t>
        <a:bodyPr/>
        <a:lstStyle/>
        <a:p>
          <a:endParaRPr lang="ru-RU"/>
        </a:p>
      </dgm:t>
    </dgm:pt>
    <dgm:pt modelId="{5570A223-9A8A-458C-8821-CB02D4341319}" type="pres">
      <dgm:prSet presAssocID="{4F738445-C696-40FF-9232-7AC45D42AE26}" presName="node" presStyleLbl="node1" presStyleIdx="4" presStyleCnt="7" custScaleX="135576" custScaleY="120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BB39C4-FA04-4B74-9751-BD82B45EAA19}" type="pres">
      <dgm:prSet presAssocID="{89B53B52-2451-4E50-B9B2-447122BB8DE5}" presName="Name9" presStyleLbl="parChTrans1D2" presStyleIdx="5" presStyleCnt="7"/>
      <dgm:spPr/>
      <dgm:t>
        <a:bodyPr/>
        <a:lstStyle/>
        <a:p>
          <a:endParaRPr lang="ru-RU"/>
        </a:p>
      </dgm:t>
    </dgm:pt>
    <dgm:pt modelId="{A2B69680-5C81-443E-89FF-294E721C529F}" type="pres">
      <dgm:prSet presAssocID="{89B53B52-2451-4E50-B9B2-447122BB8DE5}" presName="connTx" presStyleLbl="parChTrans1D2" presStyleIdx="5" presStyleCnt="7"/>
      <dgm:spPr/>
      <dgm:t>
        <a:bodyPr/>
        <a:lstStyle/>
        <a:p>
          <a:endParaRPr lang="ru-RU"/>
        </a:p>
      </dgm:t>
    </dgm:pt>
    <dgm:pt modelId="{20C0BD4F-6A37-468B-815E-618A03D05D4C}" type="pres">
      <dgm:prSet presAssocID="{3E5539E2-C5F1-4F5A-A915-BC261BAF6A8F}" presName="node" presStyleLbl="node1" presStyleIdx="5" presStyleCnt="7" custScaleX="135576" custScaleY="120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B1914D-5059-4C10-B261-E3202116E503}" type="pres">
      <dgm:prSet presAssocID="{C959348F-672F-432A-9EB9-F91FB289D094}" presName="Name9" presStyleLbl="parChTrans1D2" presStyleIdx="6" presStyleCnt="7"/>
      <dgm:spPr/>
      <dgm:t>
        <a:bodyPr/>
        <a:lstStyle/>
        <a:p>
          <a:endParaRPr lang="ru-RU"/>
        </a:p>
      </dgm:t>
    </dgm:pt>
    <dgm:pt modelId="{65582BC0-B06C-42D9-BA02-DC87CE8281B3}" type="pres">
      <dgm:prSet presAssocID="{C959348F-672F-432A-9EB9-F91FB289D094}" presName="connTx" presStyleLbl="parChTrans1D2" presStyleIdx="6" presStyleCnt="7"/>
      <dgm:spPr/>
      <dgm:t>
        <a:bodyPr/>
        <a:lstStyle/>
        <a:p>
          <a:endParaRPr lang="ru-RU"/>
        </a:p>
      </dgm:t>
    </dgm:pt>
    <dgm:pt modelId="{09BF8A43-60CD-4AF8-B4D0-CB3E9DE20C6E}" type="pres">
      <dgm:prSet presAssocID="{CB392E48-AFF9-41B1-A60F-C8C389B03E0E}" presName="node" presStyleLbl="node1" presStyleIdx="6" presStyleCnt="7" custScaleX="135576" custScaleY="120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211DBF-17DD-4459-AFEE-57F9C3407168}" type="presOf" srcId="{03E3F5CE-6C60-4765-B7A9-81FEB9D21093}" destId="{22403D8C-04EA-4D0E-AE63-409346555CA7}" srcOrd="0" destOrd="0" presId="urn:microsoft.com/office/officeart/2005/8/layout/radial1"/>
    <dgm:cxn modelId="{678B837F-A39D-40A2-BD52-A0E2C16C12DA}" type="presOf" srcId="{BE22F525-E843-42EE-85DE-2380CD8BD224}" destId="{B2C89E54-6816-48AF-B1F9-FE42330EC7A6}" srcOrd="0" destOrd="0" presId="urn:microsoft.com/office/officeart/2005/8/layout/radial1"/>
    <dgm:cxn modelId="{73B018BF-0692-454B-A351-F0C3FD670DBA}" srcId="{804E465E-FA87-44EB-83D8-8F03D4C41CCF}" destId="{CB392E48-AFF9-41B1-A60F-C8C389B03E0E}" srcOrd="6" destOrd="0" parTransId="{C959348F-672F-432A-9EB9-F91FB289D094}" sibTransId="{28EDCDAF-6AF5-4A85-BF14-BE623D573291}"/>
    <dgm:cxn modelId="{9C59DF6E-8FAC-4E88-A4C5-67D1436152CA}" srcId="{804E465E-FA87-44EB-83D8-8F03D4C41CCF}" destId="{4F738445-C696-40FF-9232-7AC45D42AE26}" srcOrd="4" destOrd="0" parTransId="{1A41B11F-0A46-4FD8-82AC-DF516A9F21B1}" sibTransId="{44229396-565B-46E7-B6D2-6A028A85CBD9}"/>
    <dgm:cxn modelId="{383B42CE-1A31-448D-AEBD-380E8728A087}" type="presOf" srcId="{89B53B52-2451-4E50-B9B2-447122BB8DE5}" destId="{23BB39C4-FA04-4B74-9751-BD82B45EAA19}" srcOrd="0" destOrd="0" presId="urn:microsoft.com/office/officeart/2005/8/layout/radial1"/>
    <dgm:cxn modelId="{0BD6C409-2E2E-46E8-AF03-9821CDF02976}" type="presOf" srcId="{1A41B11F-0A46-4FD8-82AC-DF516A9F21B1}" destId="{014413A8-D184-4B78-AD52-17E389C8B632}" srcOrd="1" destOrd="0" presId="urn:microsoft.com/office/officeart/2005/8/layout/radial1"/>
    <dgm:cxn modelId="{2A6B79CE-B9EC-430B-86B2-43525B01CCF0}" type="presOf" srcId="{89E78510-CF56-4FF9-BB29-1853BC9091CA}" destId="{72649C9F-8D78-4914-A976-96ECAF6A11DF}" srcOrd="0" destOrd="0" presId="urn:microsoft.com/office/officeart/2005/8/layout/radial1"/>
    <dgm:cxn modelId="{7793A8FB-0E73-43D5-AB23-8A07667A9B46}" type="presOf" srcId="{C959348F-672F-432A-9EB9-F91FB289D094}" destId="{FFB1914D-5059-4C10-B261-E3202116E503}" srcOrd="0" destOrd="0" presId="urn:microsoft.com/office/officeart/2005/8/layout/radial1"/>
    <dgm:cxn modelId="{6B29ECF4-ECE2-4767-B6C1-624EB9709BB7}" srcId="{804E465E-FA87-44EB-83D8-8F03D4C41CCF}" destId="{3E5539E2-C5F1-4F5A-A915-BC261BAF6A8F}" srcOrd="5" destOrd="0" parTransId="{89B53B52-2451-4E50-B9B2-447122BB8DE5}" sibTransId="{8B335F8B-8A5B-4C8C-8745-833F3242CFF1}"/>
    <dgm:cxn modelId="{4515E16F-A229-42AC-8674-0D17DDFEE5AF}" srcId="{804E465E-FA87-44EB-83D8-8F03D4C41CCF}" destId="{35CD9E8F-32DA-47C4-96AE-9D267F3185F4}" srcOrd="1" destOrd="0" parTransId="{03E3F5CE-6C60-4765-B7A9-81FEB9D21093}" sibTransId="{735DB8A7-0994-4618-AB29-18C970F5642D}"/>
    <dgm:cxn modelId="{1F29E42F-4257-4D7B-BBDF-6BA08F2ACAEB}" srcId="{E79AF3E5-8ADB-4AFA-AE0E-E8FE44C7F809}" destId="{804E465E-FA87-44EB-83D8-8F03D4C41CCF}" srcOrd="0" destOrd="0" parTransId="{96199FBC-D2E2-4C38-A504-987B52451D40}" sibTransId="{E2E6D4A2-F6F2-41C4-B7C7-51E956BB6CCE}"/>
    <dgm:cxn modelId="{2ABA94FF-6335-445D-8AE2-1FDE3EBF09D2}" type="presOf" srcId="{03E3F5CE-6C60-4765-B7A9-81FEB9D21093}" destId="{6DDC0E94-A61B-47AF-9B96-B2ED04E18860}" srcOrd="1" destOrd="0" presId="urn:microsoft.com/office/officeart/2005/8/layout/radial1"/>
    <dgm:cxn modelId="{66883DB7-41A4-4262-B9F0-96EB3063567C}" type="presOf" srcId="{804E465E-FA87-44EB-83D8-8F03D4C41CCF}" destId="{616ACAC9-FB0B-4101-9ADB-F7672B035E60}" srcOrd="0" destOrd="0" presId="urn:microsoft.com/office/officeart/2005/8/layout/radial1"/>
    <dgm:cxn modelId="{7DBDA111-DF82-4957-9653-DDEE9AE3A14C}" type="presOf" srcId="{C7965B36-E18C-41E0-AF91-71F81D39DD09}" destId="{89D714F3-D82A-41B6-B1A8-F1EEB92FE1B8}" srcOrd="1" destOrd="0" presId="urn:microsoft.com/office/officeart/2005/8/layout/radial1"/>
    <dgm:cxn modelId="{A48C7F15-9692-410F-8992-7C7FA2F93172}" type="presOf" srcId="{C959348F-672F-432A-9EB9-F91FB289D094}" destId="{65582BC0-B06C-42D9-BA02-DC87CE8281B3}" srcOrd="1" destOrd="0" presId="urn:microsoft.com/office/officeart/2005/8/layout/radial1"/>
    <dgm:cxn modelId="{DE603C88-1EFE-4F83-BA74-861AFA77EC09}" type="presOf" srcId="{C8A50B09-4236-452D-B50E-A32A36B828D0}" destId="{9047985E-F5B5-4422-8D5E-7E7720C31B58}" srcOrd="0" destOrd="0" presId="urn:microsoft.com/office/officeart/2005/8/layout/radial1"/>
    <dgm:cxn modelId="{2512AEE9-2C4D-444C-BE03-99EECE761326}" type="presOf" srcId="{EFA349B7-9C15-47E4-A363-A9DC4AD460C4}" destId="{BA749005-5483-425E-B3D6-C9A00CBE39C9}" srcOrd="0" destOrd="0" presId="urn:microsoft.com/office/officeart/2005/8/layout/radial1"/>
    <dgm:cxn modelId="{6C52C3FB-AB88-4DA6-AE0B-C48BA8EFC5C7}" type="presOf" srcId="{C8A50B09-4236-452D-B50E-A32A36B828D0}" destId="{BA96A549-5BBF-4CC8-85B6-71A486439DEC}" srcOrd="1" destOrd="0" presId="urn:microsoft.com/office/officeart/2005/8/layout/radial1"/>
    <dgm:cxn modelId="{996623B4-25BD-40C6-AF32-9AE20A8397F5}" type="presOf" srcId="{3E5539E2-C5F1-4F5A-A915-BC261BAF6A8F}" destId="{20C0BD4F-6A37-468B-815E-618A03D05D4C}" srcOrd="0" destOrd="0" presId="urn:microsoft.com/office/officeart/2005/8/layout/radial1"/>
    <dgm:cxn modelId="{C16A76A9-284C-4D71-A204-CA5A9945A268}" srcId="{804E465E-FA87-44EB-83D8-8F03D4C41CCF}" destId="{89E78510-CF56-4FF9-BB29-1853BC9091CA}" srcOrd="3" destOrd="0" parTransId="{C7965B36-E18C-41E0-AF91-71F81D39DD09}" sibTransId="{8FBBDCF3-B777-4516-B854-0DD37B5A4B03}"/>
    <dgm:cxn modelId="{36A60707-1C74-4144-A825-C153A86F9F22}" type="presOf" srcId="{BB2BF464-9B92-4934-8D5D-F0FB2873E628}" destId="{8E8F0BA6-4AF8-4B6D-A99D-C24FD97B9AF9}" srcOrd="0" destOrd="0" presId="urn:microsoft.com/office/officeart/2005/8/layout/radial1"/>
    <dgm:cxn modelId="{7D30A99B-34BD-4074-83A2-1658778E2318}" type="presOf" srcId="{1A41B11F-0A46-4FD8-82AC-DF516A9F21B1}" destId="{A3548B99-24BA-4572-A1A1-C905CFD9795B}" srcOrd="0" destOrd="0" presId="urn:microsoft.com/office/officeart/2005/8/layout/radial1"/>
    <dgm:cxn modelId="{D5A08487-2A9D-4CCC-BDEE-F86957818EDF}" type="presOf" srcId="{35CD9E8F-32DA-47C4-96AE-9D267F3185F4}" destId="{EB64A0D3-D6AB-41D1-8737-3EC733DAB6CB}" srcOrd="0" destOrd="0" presId="urn:microsoft.com/office/officeart/2005/8/layout/radial1"/>
    <dgm:cxn modelId="{803F87AD-F929-458A-AA01-6D8251363C03}" type="presOf" srcId="{E79AF3E5-8ADB-4AFA-AE0E-E8FE44C7F809}" destId="{D15F2F57-1A57-4583-8AC7-6CF97D3426DF}" srcOrd="0" destOrd="0" presId="urn:microsoft.com/office/officeart/2005/8/layout/radial1"/>
    <dgm:cxn modelId="{FCFA5E77-AB8E-4136-9862-1564E6D67362}" type="presOf" srcId="{C7965B36-E18C-41E0-AF91-71F81D39DD09}" destId="{BB322ECD-EB16-46D2-BC28-11F759C7D871}" srcOrd="0" destOrd="0" presId="urn:microsoft.com/office/officeart/2005/8/layout/radial1"/>
    <dgm:cxn modelId="{5F2B3B03-2928-4F95-B688-1D4257F4235C}" type="presOf" srcId="{4F738445-C696-40FF-9232-7AC45D42AE26}" destId="{5570A223-9A8A-458C-8821-CB02D4341319}" srcOrd="0" destOrd="0" presId="urn:microsoft.com/office/officeart/2005/8/layout/radial1"/>
    <dgm:cxn modelId="{56366B81-7FFD-4339-A3FF-D8EEA2758BD2}" type="presOf" srcId="{CB392E48-AFF9-41B1-A60F-C8C389B03E0E}" destId="{09BF8A43-60CD-4AF8-B4D0-CB3E9DE20C6E}" srcOrd="0" destOrd="0" presId="urn:microsoft.com/office/officeart/2005/8/layout/radial1"/>
    <dgm:cxn modelId="{7DD55200-DB02-4ED6-9FFE-45E896E0F6B8}" srcId="{804E465E-FA87-44EB-83D8-8F03D4C41CCF}" destId="{BB2BF464-9B92-4934-8D5D-F0FB2873E628}" srcOrd="2" destOrd="0" parTransId="{C8A50B09-4236-452D-B50E-A32A36B828D0}" sibTransId="{17FF3C0E-D576-4370-82D7-A5496A53CD0D}"/>
    <dgm:cxn modelId="{279D14CB-6301-4627-9219-D143C6EB4FFF}" type="presOf" srcId="{BE22F525-E843-42EE-85DE-2380CD8BD224}" destId="{A70A004C-0174-45CD-9DAA-755FF8C7EEEF}" srcOrd="1" destOrd="0" presId="urn:microsoft.com/office/officeart/2005/8/layout/radial1"/>
    <dgm:cxn modelId="{72DD1F3D-12F6-4505-897F-9AB62B84FE1C}" srcId="{804E465E-FA87-44EB-83D8-8F03D4C41CCF}" destId="{EFA349B7-9C15-47E4-A363-A9DC4AD460C4}" srcOrd="0" destOrd="0" parTransId="{BE22F525-E843-42EE-85DE-2380CD8BD224}" sibTransId="{AD29B7EC-3E37-4225-8BC2-00698426566F}"/>
    <dgm:cxn modelId="{C1AD50BA-5F92-4312-ACF1-457D374D07CA}" type="presOf" srcId="{89B53B52-2451-4E50-B9B2-447122BB8DE5}" destId="{A2B69680-5C81-443E-89FF-294E721C529F}" srcOrd="1" destOrd="0" presId="urn:microsoft.com/office/officeart/2005/8/layout/radial1"/>
    <dgm:cxn modelId="{6163EAA1-176E-4B07-AB28-D8664F7FA534}" type="presParOf" srcId="{D15F2F57-1A57-4583-8AC7-6CF97D3426DF}" destId="{616ACAC9-FB0B-4101-9ADB-F7672B035E60}" srcOrd="0" destOrd="0" presId="urn:microsoft.com/office/officeart/2005/8/layout/radial1"/>
    <dgm:cxn modelId="{9A5A8604-6B4E-4277-8F50-9239F0669F53}" type="presParOf" srcId="{D15F2F57-1A57-4583-8AC7-6CF97D3426DF}" destId="{B2C89E54-6816-48AF-B1F9-FE42330EC7A6}" srcOrd="1" destOrd="0" presId="urn:microsoft.com/office/officeart/2005/8/layout/radial1"/>
    <dgm:cxn modelId="{1A332409-4A99-4760-92BF-B01CF5D2DC88}" type="presParOf" srcId="{B2C89E54-6816-48AF-B1F9-FE42330EC7A6}" destId="{A70A004C-0174-45CD-9DAA-755FF8C7EEEF}" srcOrd="0" destOrd="0" presId="urn:microsoft.com/office/officeart/2005/8/layout/radial1"/>
    <dgm:cxn modelId="{9C94EAF0-6405-4052-9283-EFF83830094F}" type="presParOf" srcId="{D15F2F57-1A57-4583-8AC7-6CF97D3426DF}" destId="{BA749005-5483-425E-B3D6-C9A00CBE39C9}" srcOrd="2" destOrd="0" presId="urn:microsoft.com/office/officeart/2005/8/layout/radial1"/>
    <dgm:cxn modelId="{BC4A5648-94F0-48FF-82DA-837FA5954A73}" type="presParOf" srcId="{D15F2F57-1A57-4583-8AC7-6CF97D3426DF}" destId="{22403D8C-04EA-4D0E-AE63-409346555CA7}" srcOrd="3" destOrd="0" presId="urn:microsoft.com/office/officeart/2005/8/layout/radial1"/>
    <dgm:cxn modelId="{269A9DBE-8E55-40C5-A63B-F28979B96E59}" type="presParOf" srcId="{22403D8C-04EA-4D0E-AE63-409346555CA7}" destId="{6DDC0E94-A61B-47AF-9B96-B2ED04E18860}" srcOrd="0" destOrd="0" presId="urn:microsoft.com/office/officeart/2005/8/layout/radial1"/>
    <dgm:cxn modelId="{4CBE71A0-292E-4027-980C-98A295CA77A2}" type="presParOf" srcId="{D15F2F57-1A57-4583-8AC7-6CF97D3426DF}" destId="{EB64A0D3-D6AB-41D1-8737-3EC733DAB6CB}" srcOrd="4" destOrd="0" presId="urn:microsoft.com/office/officeart/2005/8/layout/radial1"/>
    <dgm:cxn modelId="{112A347E-A7F0-4507-A036-BE9B969FA6E5}" type="presParOf" srcId="{D15F2F57-1A57-4583-8AC7-6CF97D3426DF}" destId="{9047985E-F5B5-4422-8D5E-7E7720C31B58}" srcOrd="5" destOrd="0" presId="urn:microsoft.com/office/officeart/2005/8/layout/radial1"/>
    <dgm:cxn modelId="{5D6A188B-D2FF-40CE-9C03-03BC506F4DBC}" type="presParOf" srcId="{9047985E-F5B5-4422-8D5E-7E7720C31B58}" destId="{BA96A549-5BBF-4CC8-85B6-71A486439DEC}" srcOrd="0" destOrd="0" presId="urn:microsoft.com/office/officeart/2005/8/layout/radial1"/>
    <dgm:cxn modelId="{24C6D77D-3B4D-4F33-9C8F-06D2329F0CF0}" type="presParOf" srcId="{D15F2F57-1A57-4583-8AC7-6CF97D3426DF}" destId="{8E8F0BA6-4AF8-4B6D-A99D-C24FD97B9AF9}" srcOrd="6" destOrd="0" presId="urn:microsoft.com/office/officeart/2005/8/layout/radial1"/>
    <dgm:cxn modelId="{D23BEB56-7F68-45B8-9FE5-B79E6B4BC8E0}" type="presParOf" srcId="{D15F2F57-1A57-4583-8AC7-6CF97D3426DF}" destId="{BB322ECD-EB16-46D2-BC28-11F759C7D871}" srcOrd="7" destOrd="0" presId="urn:microsoft.com/office/officeart/2005/8/layout/radial1"/>
    <dgm:cxn modelId="{30D52528-9DD0-4525-A737-944B302B2D64}" type="presParOf" srcId="{BB322ECD-EB16-46D2-BC28-11F759C7D871}" destId="{89D714F3-D82A-41B6-B1A8-F1EEB92FE1B8}" srcOrd="0" destOrd="0" presId="urn:microsoft.com/office/officeart/2005/8/layout/radial1"/>
    <dgm:cxn modelId="{F703D36E-6C0E-43BE-90BE-1550694D482F}" type="presParOf" srcId="{D15F2F57-1A57-4583-8AC7-6CF97D3426DF}" destId="{72649C9F-8D78-4914-A976-96ECAF6A11DF}" srcOrd="8" destOrd="0" presId="urn:microsoft.com/office/officeart/2005/8/layout/radial1"/>
    <dgm:cxn modelId="{F5148E28-09C9-491C-AA77-5A0B3534DAAC}" type="presParOf" srcId="{D15F2F57-1A57-4583-8AC7-6CF97D3426DF}" destId="{A3548B99-24BA-4572-A1A1-C905CFD9795B}" srcOrd="9" destOrd="0" presId="urn:microsoft.com/office/officeart/2005/8/layout/radial1"/>
    <dgm:cxn modelId="{743DDC30-38FF-420B-BEE2-926865331508}" type="presParOf" srcId="{A3548B99-24BA-4572-A1A1-C905CFD9795B}" destId="{014413A8-D184-4B78-AD52-17E389C8B632}" srcOrd="0" destOrd="0" presId="urn:microsoft.com/office/officeart/2005/8/layout/radial1"/>
    <dgm:cxn modelId="{5C7974D6-2F10-4352-BB40-149517856059}" type="presParOf" srcId="{D15F2F57-1A57-4583-8AC7-6CF97D3426DF}" destId="{5570A223-9A8A-458C-8821-CB02D4341319}" srcOrd="10" destOrd="0" presId="urn:microsoft.com/office/officeart/2005/8/layout/radial1"/>
    <dgm:cxn modelId="{B69C7ABF-213C-4E2B-99A1-585B3440427D}" type="presParOf" srcId="{D15F2F57-1A57-4583-8AC7-6CF97D3426DF}" destId="{23BB39C4-FA04-4B74-9751-BD82B45EAA19}" srcOrd="11" destOrd="0" presId="urn:microsoft.com/office/officeart/2005/8/layout/radial1"/>
    <dgm:cxn modelId="{EB65C2E1-C095-41E9-8721-5D5390F9B6AC}" type="presParOf" srcId="{23BB39C4-FA04-4B74-9751-BD82B45EAA19}" destId="{A2B69680-5C81-443E-89FF-294E721C529F}" srcOrd="0" destOrd="0" presId="urn:microsoft.com/office/officeart/2005/8/layout/radial1"/>
    <dgm:cxn modelId="{A24725A1-963B-487C-9ABB-FFFAD652E8F9}" type="presParOf" srcId="{D15F2F57-1A57-4583-8AC7-6CF97D3426DF}" destId="{20C0BD4F-6A37-468B-815E-618A03D05D4C}" srcOrd="12" destOrd="0" presId="urn:microsoft.com/office/officeart/2005/8/layout/radial1"/>
    <dgm:cxn modelId="{93C0144D-9863-4D0A-8AF3-A5A57403A584}" type="presParOf" srcId="{D15F2F57-1A57-4583-8AC7-6CF97D3426DF}" destId="{FFB1914D-5059-4C10-B261-E3202116E503}" srcOrd="13" destOrd="0" presId="urn:microsoft.com/office/officeart/2005/8/layout/radial1"/>
    <dgm:cxn modelId="{85C05A60-0F43-4E4A-BDDC-B1A97B792E73}" type="presParOf" srcId="{FFB1914D-5059-4C10-B261-E3202116E503}" destId="{65582BC0-B06C-42D9-BA02-DC87CE8281B3}" srcOrd="0" destOrd="0" presId="urn:microsoft.com/office/officeart/2005/8/layout/radial1"/>
    <dgm:cxn modelId="{87CF7FB9-5803-411B-86EE-DFD0440C4671}" type="presParOf" srcId="{D15F2F57-1A57-4583-8AC7-6CF97D3426DF}" destId="{09BF8A43-60CD-4AF8-B4D0-CB3E9DE20C6E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ACAC9-FB0B-4101-9ADB-F7672B035E60}">
      <dsp:nvSpPr>
        <dsp:cNvPr id="0" name=""/>
        <dsp:cNvSpPr/>
      </dsp:nvSpPr>
      <dsp:spPr>
        <a:xfrm>
          <a:off x="3578085" y="2105419"/>
          <a:ext cx="1806310" cy="14638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560A51"/>
              </a:solidFill>
              <a:latin typeface="Times New Roman" pitchFamily="18" charset="0"/>
              <a:cs typeface="Times New Roman" pitchFamily="18" charset="0"/>
            </a:rPr>
            <a:t>Методы </a:t>
          </a:r>
          <a:r>
            <a:rPr lang="ru-RU" sz="2400" b="1" kern="1200" dirty="0" err="1" smtClean="0">
              <a:solidFill>
                <a:srgbClr val="560A51"/>
              </a:solidFill>
              <a:latin typeface="Times New Roman" pitchFamily="18" charset="0"/>
              <a:cs typeface="Times New Roman" pitchFamily="18" charset="0"/>
            </a:rPr>
            <a:t>кинезиологии</a:t>
          </a:r>
          <a:endParaRPr lang="ru-RU" sz="2400" b="1" kern="1200" dirty="0">
            <a:solidFill>
              <a:srgbClr val="560A5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42613" y="2319788"/>
        <a:ext cx="1277254" cy="1035066"/>
      </dsp:txXfrm>
    </dsp:sp>
    <dsp:sp modelId="{B2C89E54-6816-48AF-B1F9-FE42330EC7A6}">
      <dsp:nvSpPr>
        <dsp:cNvPr id="0" name=""/>
        <dsp:cNvSpPr/>
      </dsp:nvSpPr>
      <dsp:spPr>
        <a:xfrm rot="16200000">
          <a:off x="4210931" y="1820871"/>
          <a:ext cx="540619" cy="28476"/>
        </a:xfrm>
        <a:custGeom>
          <a:avLst/>
          <a:gdLst/>
          <a:ahLst/>
          <a:cxnLst/>
          <a:rect l="0" t="0" r="0" b="0"/>
          <a:pathLst>
            <a:path>
              <a:moveTo>
                <a:pt x="0" y="14238"/>
              </a:moveTo>
              <a:lnTo>
                <a:pt x="540619" y="142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67725" y="1821593"/>
        <a:ext cx="27030" cy="27030"/>
      </dsp:txXfrm>
    </dsp:sp>
    <dsp:sp modelId="{BA749005-5483-425E-B3D6-C9A00CBE39C9}">
      <dsp:nvSpPr>
        <dsp:cNvPr id="0" name=""/>
        <dsp:cNvSpPr/>
      </dsp:nvSpPr>
      <dsp:spPr>
        <a:xfrm>
          <a:off x="3520079" y="-138543"/>
          <a:ext cx="1922322" cy="170334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560A51"/>
              </a:solidFill>
              <a:latin typeface="Times New Roman" pitchFamily="18" charset="0"/>
              <a:cs typeface="Times New Roman" pitchFamily="18" charset="0"/>
            </a:rPr>
            <a:t>растяжки</a:t>
          </a:r>
          <a:endParaRPr lang="ru-RU" sz="1800" b="1" kern="1200" dirty="0">
            <a:solidFill>
              <a:srgbClr val="560A5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01597" y="110906"/>
        <a:ext cx="1359286" cy="1204444"/>
      </dsp:txXfrm>
    </dsp:sp>
    <dsp:sp modelId="{22403D8C-04EA-4D0E-AE63-409346555CA7}">
      <dsp:nvSpPr>
        <dsp:cNvPr id="0" name=""/>
        <dsp:cNvSpPr/>
      </dsp:nvSpPr>
      <dsp:spPr>
        <a:xfrm rot="19285714">
          <a:off x="5087271" y="2201972"/>
          <a:ext cx="345634" cy="28476"/>
        </a:xfrm>
        <a:custGeom>
          <a:avLst/>
          <a:gdLst/>
          <a:ahLst/>
          <a:cxnLst/>
          <a:rect l="0" t="0" r="0" b="0"/>
          <a:pathLst>
            <a:path>
              <a:moveTo>
                <a:pt x="0" y="14238"/>
              </a:moveTo>
              <a:lnTo>
                <a:pt x="345634" y="142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51448" y="2207569"/>
        <a:ext cx="17281" cy="17281"/>
      </dsp:txXfrm>
    </dsp:sp>
    <dsp:sp modelId="{EB64A0D3-D6AB-41D1-8737-3EC733DAB6CB}">
      <dsp:nvSpPr>
        <dsp:cNvPr id="0" name=""/>
        <dsp:cNvSpPr/>
      </dsp:nvSpPr>
      <dsp:spPr>
        <a:xfrm>
          <a:off x="5097312" y="661237"/>
          <a:ext cx="2089378" cy="170334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560A51"/>
              </a:solidFill>
              <a:latin typeface="Times New Roman" pitchFamily="18" charset="0"/>
              <a:cs typeface="Times New Roman" pitchFamily="18" charset="0"/>
            </a:rPr>
            <a:t>Дыхательные упражнения</a:t>
          </a:r>
          <a:endParaRPr lang="ru-RU" sz="1800" b="1" kern="1200" dirty="0">
            <a:solidFill>
              <a:srgbClr val="560A5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03294" y="910686"/>
        <a:ext cx="1477414" cy="1204444"/>
      </dsp:txXfrm>
    </dsp:sp>
    <dsp:sp modelId="{9047985E-F5B5-4422-8D5E-7E7720C31B58}">
      <dsp:nvSpPr>
        <dsp:cNvPr id="0" name=""/>
        <dsp:cNvSpPr/>
      </dsp:nvSpPr>
      <dsp:spPr>
        <a:xfrm rot="771429">
          <a:off x="5347091" y="3052409"/>
          <a:ext cx="277788" cy="28476"/>
        </a:xfrm>
        <a:custGeom>
          <a:avLst/>
          <a:gdLst/>
          <a:ahLst/>
          <a:cxnLst/>
          <a:rect l="0" t="0" r="0" b="0"/>
          <a:pathLst>
            <a:path>
              <a:moveTo>
                <a:pt x="0" y="14238"/>
              </a:moveTo>
              <a:lnTo>
                <a:pt x="277788" y="142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479041" y="3059702"/>
        <a:ext cx="13889" cy="13889"/>
      </dsp:txXfrm>
    </dsp:sp>
    <dsp:sp modelId="{8E8F0BA6-4AF8-4B6D-A99D-C24FD97B9AF9}">
      <dsp:nvSpPr>
        <dsp:cNvPr id="0" name=""/>
        <dsp:cNvSpPr/>
      </dsp:nvSpPr>
      <dsp:spPr>
        <a:xfrm>
          <a:off x="5591014" y="2458327"/>
          <a:ext cx="1922322" cy="170334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560A51"/>
              </a:solidFill>
              <a:latin typeface="Times New Roman" pitchFamily="18" charset="0"/>
              <a:cs typeface="Times New Roman" pitchFamily="18" charset="0"/>
            </a:rPr>
            <a:t>Упражнения для координации глаз и рук</a:t>
          </a:r>
          <a:endParaRPr lang="ru-RU" sz="1800" b="1" kern="1200" dirty="0">
            <a:solidFill>
              <a:srgbClr val="560A5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72532" y="2707776"/>
        <a:ext cx="1359286" cy="1204444"/>
      </dsp:txXfrm>
    </dsp:sp>
    <dsp:sp modelId="{BB322ECD-EB16-46D2-BC28-11F759C7D871}">
      <dsp:nvSpPr>
        <dsp:cNvPr id="0" name=""/>
        <dsp:cNvSpPr/>
      </dsp:nvSpPr>
      <dsp:spPr>
        <a:xfrm rot="3857143">
          <a:off x="4668626" y="3729241"/>
          <a:ext cx="497994" cy="28476"/>
        </a:xfrm>
        <a:custGeom>
          <a:avLst/>
          <a:gdLst/>
          <a:ahLst/>
          <a:cxnLst/>
          <a:rect l="0" t="0" r="0" b="0"/>
          <a:pathLst>
            <a:path>
              <a:moveTo>
                <a:pt x="0" y="14238"/>
              </a:moveTo>
              <a:lnTo>
                <a:pt x="497994" y="142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905174" y="3731029"/>
        <a:ext cx="24899" cy="24899"/>
      </dsp:txXfrm>
    </dsp:sp>
    <dsp:sp modelId="{72649C9F-8D78-4914-A976-96ECAF6A11DF}">
      <dsp:nvSpPr>
        <dsp:cNvPr id="0" name=""/>
        <dsp:cNvSpPr/>
      </dsp:nvSpPr>
      <dsp:spPr>
        <a:xfrm>
          <a:off x="4441732" y="3899481"/>
          <a:ext cx="1922322" cy="170334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560A51"/>
              </a:solidFill>
              <a:latin typeface="Times New Roman" pitchFamily="18" charset="0"/>
              <a:cs typeface="Times New Roman" pitchFamily="18" charset="0"/>
            </a:rPr>
            <a:t>Упражнения для всех групп мышечной системы</a:t>
          </a:r>
          <a:endParaRPr lang="ru-RU" sz="1800" b="1" kern="1200" dirty="0">
            <a:solidFill>
              <a:srgbClr val="560A5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723250" y="4148930"/>
        <a:ext cx="1359286" cy="1204444"/>
      </dsp:txXfrm>
    </dsp:sp>
    <dsp:sp modelId="{A3548B99-24BA-4572-A1A1-C905CFD9795B}">
      <dsp:nvSpPr>
        <dsp:cNvPr id="0" name=""/>
        <dsp:cNvSpPr/>
      </dsp:nvSpPr>
      <dsp:spPr>
        <a:xfrm rot="6942857">
          <a:off x="3795861" y="3729241"/>
          <a:ext cx="497994" cy="28476"/>
        </a:xfrm>
        <a:custGeom>
          <a:avLst/>
          <a:gdLst/>
          <a:ahLst/>
          <a:cxnLst/>
          <a:rect l="0" t="0" r="0" b="0"/>
          <a:pathLst>
            <a:path>
              <a:moveTo>
                <a:pt x="0" y="14238"/>
              </a:moveTo>
              <a:lnTo>
                <a:pt x="497994" y="142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032408" y="3731029"/>
        <a:ext cx="24899" cy="24899"/>
      </dsp:txXfrm>
    </dsp:sp>
    <dsp:sp modelId="{5570A223-9A8A-458C-8821-CB02D4341319}">
      <dsp:nvSpPr>
        <dsp:cNvPr id="0" name=""/>
        <dsp:cNvSpPr/>
      </dsp:nvSpPr>
      <dsp:spPr>
        <a:xfrm>
          <a:off x="2598427" y="3899481"/>
          <a:ext cx="1922322" cy="170334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560A51"/>
              </a:solidFill>
              <a:latin typeface="Times New Roman" pitchFamily="18" charset="0"/>
              <a:cs typeface="Times New Roman" pitchFamily="18" charset="0"/>
            </a:rPr>
            <a:t>Упражнения на релаксацию</a:t>
          </a:r>
          <a:endParaRPr lang="ru-RU" sz="1800" b="1" kern="1200" dirty="0">
            <a:solidFill>
              <a:srgbClr val="560A5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79945" y="4148930"/>
        <a:ext cx="1359286" cy="1204444"/>
      </dsp:txXfrm>
    </dsp:sp>
    <dsp:sp modelId="{23BB39C4-FA04-4B74-9751-BD82B45EAA19}">
      <dsp:nvSpPr>
        <dsp:cNvPr id="0" name=""/>
        <dsp:cNvSpPr/>
      </dsp:nvSpPr>
      <dsp:spPr>
        <a:xfrm rot="10028571">
          <a:off x="3337601" y="3052409"/>
          <a:ext cx="277788" cy="28476"/>
        </a:xfrm>
        <a:custGeom>
          <a:avLst/>
          <a:gdLst/>
          <a:ahLst/>
          <a:cxnLst/>
          <a:rect l="0" t="0" r="0" b="0"/>
          <a:pathLst>
            <a:path>
              <a:moveTo>
                <a:pt x="0" y="14238"/>
              </a:moveTo>
              <a:lnTo>
                <a:pt x="277788" y="142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469551" y="3059702"/>
        <a:ext cx="13889" cy="13889"/>
      </dsp:txXfrm>
    </dsp:sp>
    <dsp:sp modelId="{20C0BD4F-6A37-468B-815E-618A03D05D4C}">
      <dsp:nvSpPr>
        <dsp:cNvPr id="0" name=""/>
        <dsp:cNvSpPr/>
      </dsp:nvSpPr>
      <dsp:spPr>
        <a:xfrm>
          <a:off x="1449144" y="2458327"/>
          <a:ext cx="1922322" cy="170334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560A51"/>
              </a:solidFill>
              <a:latin typeface="Times New Roman" pitchFamily="18" charset="0"/>
              <a:cs typeface="Times New Roman" pitchFamily="18" charset="0"/>
            </a:rPr>
            <a:t>Самомассаж</a:t>
          </a:r>
          <a:endParaRPr lang="ru-RU" sz="1800" b="1" kern="1200" dirty="0">
            <a:solidFill>
              <a:srgbClr val="560A5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30662" y="2707776"/>
        <a:ext cx="1359286" cy="1204444"/>
      </dsp:txXfrm>
    </dsp:sp>
    <dsp:sp modelId="{FFB1914D-5059-4C10-B261-E3202116E503}">
      <dsp:nvSpPr>
        <dsp:cNvPr id="0" name=""/>
        <dsp:cNvSpPr/>
      </dsp:nvSpPr>
      <dsp:spPr>
        <a:xfrm rot="13114286">
          <a:off x="3492687" y="2189064"/>
          <a:ext cx="387039" cy="28476"/>
        </a:xfrm>
        <a:custGeom>
          <a:avLst/>
          <a:gdLst/>
          <a:ahLst/>
          <a:cxnLst/>
          <a:rect l="0" t="0" r="0" b="0"/>
          <a:pathLst>
            <a:path>
              <a:moveTo>
                <a:pt x="0" y="14238"/>
              </a:moveTo>
              <a:lnTo>
                <a:pt x="387039" y="142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676530" y="2193626"/>
        <a:ext cx="19351" cy="19351"/>
      </dsp:txXfrm>
    </dsp:sp>
    <dsp:sp modelId="{09BF8A43-60CD-4AF8-B4D0-CB3E9DE20C6E}">
      <dsp:nvSpPr>
        <dsp:cNvPr id="0" name=""/>
        <dsp:cNvSpPr/>
      </dsp:nvSpPr>
      <dsp:spPr>
        <a:xfrm>
          <a:off x="1859319" y="661237"/>
          <a:ext cx="1922322" cy="170334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560A51"/>
              </a:solidFill>
              <a:latin typeface="Times New Roman" pitchFamily="18" charset="0"/>
              <a:cs typeface="Times New Roman" pitchFamily="18" charset="0"/>
            </a:rPr>
            <a:t>Упражнения на мелкую моторику</a:t>
          </a:r>
          <a:endParaRPr lang="ru-RU" sz="1800" b="1" kern="1200" dirty="0">
            <a:solidFill>
              <a:srgbClr val="560A5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40837" y="910686"/>
        <a:ext cx="1359286" cy="1204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0000"/>
            <a:ext cx="78867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1667" y="157958"/>
            <a:ext cx="8729133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45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88833" y="4354256"/>
            <a:ext cx="8366333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 smtClean="0">
                <a:ln w="0"/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Мастер-класс: </a:t>
            </a:r>
          </a:p>
          <a:p>
            <a:r>
              <a:rPr lang="ru-RU" sz="4400" b="1" dirty="0" smtClean="0">
                <a:ln w="0"/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«Развитие высших психических функций </a:t>
            </a:r>
            <a:r>
              <a:rPr lang="ru-RU" sz="4400" b="1" dirty="0">
                <a:ln w="0"/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 детей дошкольного </a:t>
            </a:r>
            <a:r>
              <a:rPr lang="ru-RU" sz="4400" b="1" dirty="0" smtClean="0">
                <a:ln w="0"/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возраста посредством </a:t>
            </a:r>
            <a:r>
              <a:rPr lang="ru-RU" sz="4400" b="1" dirty="0" err="1" smtClean="0">
                <a:ln w="0"/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кинезиологических</a:t>
            </a:r>
            <a:r>
              <a:rPr lang="ru-RU" sz="4400" b="1" dirty="0" smtClean="0">
                <a:ln w="0"/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упражнений».</a:t>
            </a:r>
            <a:endParaRPr lang="en-US" sz="4400" b="1" dirty="0">
              <a:ln w="0"/>
              <a:solidFill>
                <a:srgbClr val="173A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265884"/>
            <a:ext cx="6976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385592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«Центр развития ребенка – детский сад «Колокольчик» п. Витим» МО «Ленский район» РС(Я) </a:t>
            </a:r>
            <a:endParaRPr lang="ru-RU" sz="2000" dirty="0"/>
          </a:p>
        </p:txBody>
      </p:sp>
      <p:pic>
        <p:nvPicPr>
          <p:cNvPr id="5" name="Рисунок 10" descr="C:\Documents and Settings\Марина Васильевна\Local Settings\Temp\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95" y="121580"/>
            <a:ext cx="1592112" cy="146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70490" y="5616715"/>
            <a:ext cx="57574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i="1" dirty="0" smtClean="0">
                <a:solidFill>
                  <a:srgbClr val="385592"/>
                </a:solidFill>
                <a:latin typeface="Times New Roman" pitchFamily="18" charset="0"/>
                <a:cs typeface="Times New Roman" pitchFamily="18" charset="0"/>
              </a:rPr>
              <a:t>Учитель-логопед:</a:t>
            </a:r>
          </a:p>
          <a:p>
            <a:pPr algn="r"/>
            <a:r>
              <a:rPr lang="ru-RU" sz="2800" b="1" i="1" dirty="0" smtClean="0">
                <a:solidFill>
                  <a:srgbClr val="385592"/>
                </a:solidFill>
                <a:latin typeface="Times New Roman" pitchFamily="18" charset="0"/>
                <a:cs typeface="Times New Roman" pitchFamily="18" charset="0"/>
              </a:rPr>
              <a:t> Светлолобова Оксана Андреевна</a:t>
            </a:r>
            <a:endParaRPr lang="ru-RU" sz="2800" b="1" i="1" dirty="0">
              <a:solidFill>
                <a:srgbClr val="38559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age.dayoga.ru/images/1406491204_647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641" y="1662408"/>
            <a:ext cx="6729984" cy="484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5456" y="462080"/>
            <a:ext cx="78303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Задача мудры "Жизни" заключается в том, чтобы усилить организм через восстановление его энергетического потенциала.</a:t>
            </a:r>
          </a:p>
        </p:txBody>
      </p:sp>
    </p:spTree>
    <p:extLst>
      <p:ext uri="{BB962C8B-B14F-4D97-AF65-F5344CB8AC3E}">
        <p14:creationId xmlns:p14="http://schemas.microsoft.com/office/powerpoint/2010/main" val="210952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0457" y="285320"/>
            <a:ext cx="8409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Если вы подозреваете, что ваша энергетика не защищена, то нужно обязательно предпринять какие-нибудь действия. Спасением в этой ситуации может стать мудра "Щит Шамбалы", которую рекомендуется использовать, когда вы ощущаете, кто-то пытается оказать на нее негативное воздействие.</a:t>
            </a:r>
          </a:p>
        </p:txBody>
      </p:sp>
      <p:pic>
        <p:nvPicPr>
          <p:cNvPr id="3074" name="Picture 2" descr="https://image.dayoga.ru/images/1406492123_647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374" y="2487612"/>
            <a:ext cx="527685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020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7193" t="14328" r="29298" b="22359"/>
          <a:stretch/>
        </p:blipFill>
        <p:spPr>
          <a:xfrm>
            <a:off x="6197846" y="4825142"/>
            <a:ext cx="2879145" cy="19237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8597" t="19161" r="30088" b="28597"/>
          <a:stretch/>
        </p:blipFill>
        <p:spPr>
          <a:xfrm>
            <a:off x="3872941" y="75059"/>
            <a:ext cx="5204050" cy="2494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6404" t="14795" r="29737" b="22827"/>
          <a:stretch/>
        </p:blipFill>
        <p:spPr>
          <a:xfrm>
            <a:off x="4465118" y="3571077"/>
            <a:ext cx="2753961" cy="19237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/>
          <a:srcRect l="9912" t="14172" r="28947" b="22203"/>
          <a:stretch/>
        </p:blipFill>
        <p:spPr>
          <a:xfrm>
            <a:off x="2257699" y="2427464"/>
            <a:ext cx="2744731" cy="19237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/>
          <a:srcRect l="6930" t="14952" r="30439" b="23139"/>
          <a:stretch/>
        </p:blipFill>
        <p:spPr>
          <a:xfrm>
            <a:off x="128789" y="1103998"/>
            <a:ext cx="2671791" cy="19237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1802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972" y="564704"/>
            <a:ext cx="85515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Десять </a:t>
            </a:r>
            <a:r>
              <a:rPr lang="ru-RU" sz="3200" b="1" i="1" u="sng" dirty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золотых правил </a:t>
            </a:r>
            <a:r>
              <a:rPr lang="ru-RU" sz="3200" b="1" i="1" u="sng" dirty="0" err="1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sz="3200" b="1" i="1" u="sng" dirty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, которые относятся </a:t>
            </a:r>
            <a:r>
              <a:rPr lang="ru-RU" sz="3200" b="1" i="1" u="sng" dirty="0" smtClean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3200" b="1" i="1" u="sng" dirty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педагогу: </a:t>
            </a:r>
          </a:p>
          <a:p>
            <a:pPr algn="ctr"/>
            <a:endParaRPr lang="ru-RU" sz="3200" b="1" i="1" u="sng" dirty="0">
              <a:solidFill>
                <a:srgbClr val="560A5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dirty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Соблюдайте режим дня! </a:t>
            </a:r>
          </a:p>
          <a:p>
            <a:pPr lvl="0"/>
            <a:r>
              <a:rPr lang="ru-RU" sz="2400" b="1" dirty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Обращайте больше внимания на питание! </a:t>
            </a:r>
          </a:p>
          <a:p>
            <a:pPr lvl="0"/>
            <a:r>
              <a:rPr lang="ru-RU" sz="2400" b="1" dirty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Больше двигайтесь!</a:t>
            </a:r>
          </a:p>
          <a:p>
            <a:pPr lvl="0"/>
            <a:r>
              <a:rPr lang="ru-RU" sz="2400" b="1" dirty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Спите в прохладной комнате! </a:t>
            </a:r>
          </a:p>
          <a:p>
            <a:pPr lvl="0"/>
            <a:r>
              <a:rPr lang="ru-RU" sz="2400" b="1" dirty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Не гасите в себе гнев, дайте вырваться ему наружу (в пределах разумного!)! </a:t>
            </a:r>
          </a:p>
          <a:p>
            <a:pPr lvl="0"/>
            <a:r>
              <a:rPr lang="ru-RU" sz="2400" b="1" dirty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Постоянно занимайтесь интеллектуальной деятельностью! </a:t>
            </a:r>
          </a:p>
          <a:p>
            <a:pPr lvl="0"/>
            <a:r>
              <a:rPr lang="ru-RU" sz="2400" b="1" dirty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Гоните прочь уныние и хандру! </a:t>
            </a:r>
          </a:p>
          <a:p>
            <a:pPr lvl="0"/>
            <a:r>
              <a:rPr lang="ru-RU" sz="2400" b="1" dirty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Адекватно реагируйте на все проявления своего организма!</a:t>
            </a:r>
          </a:p>
          <a:p>
            <a:pPr lvl="0"/>
            <a:r>
              <a:rPr lang="ru-RU" sz="2400" b="1" dirty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Старайтесь получать как можно больше положительных эмоций!</a:t>
            </a:r>
          </a:p>
          <a:p>
            <a:r>
              <a:rPr lang="ru-RU" sz="2400" b="1" dirty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Желайте себе и окружающим только добра!</a:t>
            </a:r>
          </a:p>
        </p:txBody>
      </p:sp>
    </p:spTree>
    <p:extLst>
      <p:ext uri="{BB962C8B-B14F-4D97-AF65-F5344CB8AC3E}">
        <p14:creationId xmlns:p14="http://schemas.microsoft.com/office/powerpoint/2010/main" val="4051309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100" name="Picture 4" descr="ÐÐ°ÑÑÐ¸Ð½ÐºÐ¸ Ð¿Ð¾ Ð·Ð°Ð¿ÑÐ¾ÑÑ Ð±Ð»Ð°Ð³Ð¾Ð´Ð°ÑÑ Ð·Ð° Ð²Ð½Ð¸Ð¼Ð°Ð½Ð¸Ðµ Ð°Ð½Ð¸Ð¼Ð°ÑÐ¸Ñ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479" b="66761" l="24211" r="81684">
                        <a14:foregroundMark x1="25053" y1="51268" x2="25895" y2="61972"/>
                        <a14:foregroundMark x1="25895" y1="61972" x2="25895" y2="61972"/>
                        <a14:foregroundMark x1="26105" y1="64507" x2="79579" y2="63944"/>
                        <a14:foregroundMark x1="79579" y1="63944" x2="79789" y2="48451"/>
                        <a14:foregroundMark x1="79789" y1="48451" x2="25053" y2="49859"/>
                        <a14:foregroundMark x1="27579" y1="57746" x2="74947" y2="5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58" t="44067" r="17090" b="30670"/>
          <a:stretch/>
        </p:blipFill>
        <p:spPr bwMode="auto">
          <a:xfrm>
            <a:off x="3422984" y="3722705"/>
            <a:ext cx="4532783" cy="131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ÐÐ°ÑÑÐ¸Ð½ÐºÐ¸ Ð¿Ð¾ Ð·Ð°Ð¿ÑÐ¾ÑÑ Ð±Ð»Ð°Ð³Ð¾Ð´Ð°ÑÑ Ð·Ð° Ð²Ð½Ð¸Ð¼Ð°Ð½Ð¸Ðµ Ð°Ð½Ð¸Ð¼Ð°ÑÐ¸Ñ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143" y="888330"/>
            <a:ext cx="6452938" cy="322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ÐÐ°ÑÑÐ¸Ð½ÐºÐ¸ Ð¿Ð¾ Ð·Ð°Ð¿ÑÐ¾ÑÑ Ð±Ð»Ð°Ð³Ð¾Ð´Ð°ÑÑ Ð·Ð° Ð²Ð½Ð¸Ð¼Ð°Ð½Ð¸Ðµ Ð°Ð½Ð¸Ð¼Ð°ÑÐ¸Ñ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775" b="44999" l="66990" r="80393">
                        <a14:foregroundMark x1="67789" y1="28451" x2="67789" y2="41408"/>
                        <a14:foregroundMark x1="67789" y1="41408" x2="78947" y2="41972"/>
                        <a14:foregroundMark x1="78947" y1="41972" x2="78947" y2="28451"/>
                        <a14:foregroundMark x1="78947" y1="28451" x2="67789" y2="28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579" t="28756" r="20498" b="56704"/>
          <a:stretch/>
        </p:blipFill>
        <p:spPr bwMode="auto">
          <a:xfrm>
            <a:off x="2791326" y="3994484"/>
            <a:ext cx="914400" cy="83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20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53" y="13506"/>
            <a:ext cx="8729133" cy="730805"/>
          </a:xfrm>
        </p:spPr>
        <p:txBody>
          <a:bodyPr/>
          <a:lstStyle/>
          <a:p>
            <a:r>
              <a:rPr lang="en-US" b="1" i="1" dirty="0" smtClean="0">
                <a:ln w="0"/>
                <a:solidFill>
                  <a:srgbClr val="173A8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n w="0"/>
                <a:solidFill>
                  <a:srgbClr val="173A8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anose="02020603050405020304" pitchFamily="18" charset="0"/>
              </a:rPr>
              <a:t>Цель:</a:t>
            </a:r>
            <a:endParaRPr lang="en-US" b="1" i="1" dirty="0">
              <a:ln w="0"/>
              <a:solidFill>
                <a:srgbClr val="173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-1110953" y="2600004"/>
            <a:ext cx="6680611" cy="719137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" name="Group 11"/>
          <p:cNvGrpSpPr>
            <a:grpSpLocks/>
          </p:cNvGrpSpPr>
          <p:nvPr/>
        </p:nvGrpSpPr>
        <p:grpSpPr bwMode="auto">
          <a:xfrm>
            <a:off x="5406542" y="2453683"/>
            <a:ext cx="1087437" cy="1006475"/>
            <a:chOff x="3938" y="1968"/>
            <a:chExt cx="430" cy="437"/>
          </a:xfrm>
        </p:grpSpPr>
        <p:grpSp>
          <p:nvGrpSpPr>
            <p:cNvPr id="45" name="Group 12"/>
            <p:cNvGrpSpPr>
              <a:grpSpLocks/>
            </p:cNvGrpSpPr>
            <p:nvPr/>
          </p:nvGrpSpPr>
          <p:grpSpPr bwMode="auto">
            <a:xfrm>
              <a:off x="3938" y="1968"/>
              <a:ext cx="430" cy="437"/>
              <a:chOff x="2016" y="1920"/>
              <a:chExt cx="1680" cy="1680"/>
            </a:xfrm>
          </p:grpSpPr>
          <p:sp>
            <p:nvSpPr>
              <p:cNvPr id="47" name="Oval 13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93B1FD"/>
                  </a:gs>
                  <a:gs pos="100000">
                    <a:srgbClr val="93B1FD">
                      <a:gamma/>
                      <a:shade val="30196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Freeform 14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93B1FD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" name="Text Box 15"/>
            <p:cNvSpPr txBox="1">
              <a:spLocks noChangeArrowheads="1"/>
            </p:cNvSpPr>
            <p:nvPr/>
          </p:nvSpPr>
          <p:spPr bwMode="gray">
            <a:xfrm>
              <a:off x="4067" y="2074"/>
              <a:ext cx="165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B</a:t>
              </a:r>
            </a:p>
          </p:txBody>
        </p:sp>
      </p:grpSp>
      <p:sp>
        <p:nvSpPr>
          <p:cNvPr id="50" name="Rectangle 17"/>
          <p:cNvSpPr>
            <a:spLocks noChangeArrowheads="1"/>
          </p:cNvSpPr>
          <p:nvPr/>
        </p:nvSpPr>
        <p:spPr bwMode="gray">
          <a:xfrm>
            <a:off x="1" y="4625439"/>
            <a:ext cx="7373424" cy="720725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2" name="Group 19"/>
          <p:cNvGrpSpPr>
            <a:grpSpLocks/>
          </p:cNvGrpSpPr>
          <p:nvPr/>
        </p:nvGrpSpPr>
        <p:grpSpPr bwMode="auto">
          <a:xfrm>
            <a:off x="7224600" y="4484036"/>
            <a:ext cx="1098550" cy="1012825"/>
            <a:chOff x="2016" y="1920"/>
            <a:chExt cx="1680" cy="1680"/>
          </a:xfrm>
        </p:grpSpPr>
        <p:sp>
          <p:nvSpPr>
            <p:cNvPr id="54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" name="Rectangle 4"/>
          <p:cNvSpPr>
            <a:spLocks noChangeArrowheads="1"/>
          </p:cNvSpPr>
          <p:nvPr/>
        </p:nvSpPr>
        <p:spPr bwMode="gray">
          <a:xfrm>
            <a:off x="-293096" y="5621384"/>
            <a:ext cx="8112440" cy="789875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58" name="Group 5"/>
          <p:cNvGrpSpPr>
            <a:grpSpLocks/>
          </p:cNvGrpSpPr>
          <p:nvPr/>
        </p:nvGrpSpPr>
        <p:grpSpPr bwMode="auto">
          <a:xfrm>
            <a:off x="7598919" y="5485992"/>
            <a:ext cx="1103312" cy="1019175"/>
            <a:chOff x="2016" y="1920"/>
            <a:chExt cx="1680" cy="1680"/>
          </a:xfrm>
        </p:grpSpPr>
        <p:sp>
          <p:nvSpPr>
            <p:cNvPr id="59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" name="Text Box 8"/>
          <p:cNvSpPr txBox="1">
            <a:spLocks noChangeArrowheads="1"/>
          </p:cNvSpPr>
          <p:nvPr/>
        </p:nvSpPr>
        <p:spPr bwMode="gray">
          <a:xfrm>
            <a:off x="7542923" y="4720300"/>
            <a:ext cx="436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</a:t>
            </a:r>
          </a:p>
        </p:txBody>
      </p:sp>
      <p:sp>
        <p:nvSpPr>
          <p:cNvPr id="65" name="Text Box 22"/>
          <p:cNvSpPr txBox="1">
            <a:spLocks noChangeArrowheads="1"/>
          </p:cNvSpPr>
          <p:nvPr/>
        </p:nvSpPr>
        <p:spPr bwMode="gray">
          <a:xfrm>
            <a:off x="7945437" y="5745358"/>
            <a:ext cx="3777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Е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70" name="Rectangle 17"/>
          <p:cNvSpPr>
            <a:spLocks noChangeArrowheads="1"/>
          </p:cNvSpPr>
          <p:nvPr/>
        </p:nvSpPr>
        <p:spPr bwMode="gray">
          <a:xfrm>
            <a:off x="-293096" y="3611050"/>
            <a:ext cx="6530091" cy="720725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Oval 13"/>
          <p:cNvSpPr>
            <a:spLocks noChangeArrowheads="1"/>
          </p:cNvSpPr>
          <p:nvPr/>
        </p:nvSpPr>
        <p:spPr bwMode="gray">
          <a:xfrm>
            <a:off x="6066879" y="3466897"/>
            <a:ext cx="1086404" cy="100765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72" name="Freeform 14"/>
          <p:cNvSpPr>
            <a:spLocks/>
          </p:cNvSpPr>
          <p:nvPr/>
        </p:nvSpPr>
        <p:spPr bwMode="gray">
          <a:xfrm>
            <a:off x="6168366" y="3480546"/>
            <a:ext cx="838083" cy="380268"/>
          </a:xfrm>
          <a:custGeom>
            <a:avLst/>
            <a:gdLst>
              <a:gd name="T0" fmla="*/ 1301 w 1321"/>
              <a:gd name="T1" fmla="*/ 401 h 712"/>
              <a:gd name="T2" fmla="*/ 1317 w 1321"/>
              <a:gd name="T3" fmla="*/ 442 h 712"/>
              <a:gd name="T4" fmla="*/ 1321 w 1321"/>
              <a:gd name="T5" fmla="*/ 481 h 712"/>
              <a:gd name="T6" fmla="*/ 1315 w 1321"/>
              <a:gd name="T7" fmla="*/ 516 h 712"/>
              <a:gd name="T8" fmla="*/ 1298 w 1321"/>
              <a:gd name="T9" fmla="*/ 550 h 712"/>
              <a:gd name="T10" fmla="*/ 1272 w 1321"/>
              <a:gd name="T11" fmla="*/ 579 h 712"/>
              <a:gd name="T12" fmla="*/ 1239 w 1321"/>
              <a:gd name="T13" fmla="*/ 604 h 712"/>
              <a:gd name="T14" fmla="*/ 1196 w 1321"/>
              <a:gd name="T15" fmla="*/ 628 h 712"/>
              <a:gd name="T16" fmla="*/ 1147 w 1321"/>
              <a:gd name="T17" fmla="*/ 649 h 712"/>
              <a:gd name="T18" fmla="*/ 1092 w 1321"/>
              <a:gd name="T19" fmla="*/ 667 h 712"/>
              <a:gd name="T20" fmla="*/ 1031 w 1321"/>
              <a:gd name="T21" fmla="*/ 683 h 712"/>
              <a:gd name="T22" fmla="*/ 967 w 1321"/>
              <a:gd name="T23" fmla="*/ 694 h 712"/>
              <a:gd name="T24" fmla="*/ 896 w 1321"/>
              <a:gd name="T25" fmla="*/ 704 h 712"/>
              <a:gd name="T26" fmla="*/ 824 w 1321"/>
              <a:gd name="T27" fmla="*/ 710 h 712"/>
              <a:gd name="T28" fmla="*/ 795 w 1321"/>
              <a:gd name="T29" fmla="*/ 712 h 712"/>
              <a:gd name="T30" fmla="*/ 476 w 1321"/>
              <a:gd name="T31" fmla="*/ 712 h 712"/>
              <a:gd name="T32" fmla="*/ 472 w 1321"/>
              <a:gd name="T33" fmla="*/ 712 h 712"/>
              <a:gd name="T34" fmla="*/ 409 w 1321"/>
              <a:gd name="T35" fmla="*/ 708 h 712"/>
              <a:gd name="T36" fmla="*/ 348 w 1321"/>
              <a:gd name="T37" fmla="*/ 704 h 712"/>
              <a:gd name="T38" fmla="*/ 290 w 1321"/>
              <a:gd name="T39" fmla="*/ 696 h 712"/>
              <a:gd name="T40" fmla="*/ 235 w 1321"/>
              <a:gd name="T41" fmla="*/ 689 h 712"/>
              <a:gd name="T42" fmla="*/ 186 w 1321"/>
              <a:gd name="T43" fmla="*/ 677 h 712"/>
              <a:gd name="T44" fmla="*/ 141 w 1321"/>
              <a:gd name="T45" fmla="*/ 663 h 712"/>
              <a:gd name="T46" fmla="*/ 102 w 1321"/>
              <a:gd name="T47" fmla="*/ 648 h 712"/>
              <a:gd name="T48" fmla="*/ 67 w 1321"/>
              <a:gd name="T49" fmla="*/ 630 h 712"/>
              <a:gd name="T50" fmla="*/ 39 w 1321"/>
              <a:gd name="T51" fmla="*/ 608 h 712"/>
              <a:gd name="T52" fmla="*/ 18 w 1321"/>
              <a:gd name="T53" fmla="*/ 583 h 712"/>
              <a:gd name="T54" fmla="*/ 6 w 1321"/>
              <a:gd name="T55" fmla="*/ 554 h 712"/>
              <a:gd name="T56" fmla="*/ 0 w 1321"/>
              <a:gd name="T57" fmla="*/ 524 h 712"/>
              <a:gd name="T58" fmla="*/ 0 w 1321"/>
              <a:gd name="T59" fmla="*/ 520 h 712"/>
              <a:gd name="T60" fmla="*/ 4 w 1321"/>
              <a:gd name="T61" fmla="*/ 487 h 712"/>
              <a:gd name="T62" fmla="*/ 16 w 1321"/>
              <a:gd name="T63" fmla="*/ 446 h 712"/>
              <a:gd name="T64" fmla="*/ 51 w 1321"/>
              <a:gd name="T65" fmla="*/ 370 h 712"/>
              <a:gd name="T66" fmla="*/ 94 w 1321"/>
              <a:gd name="T67" fmla="*/ 299 h 712"/>
              <a:gd name="T68" fmla="*/ 147 w 1321"/>
              <a:gd name="T69" fmla="*/ 235 h 712"/>
              <a:gd name="T70" fmla="*/ 204 w 1321"/>
              <a:gd name="T71" fmla="*/ 176 h 712"/>
              <a:gd name="T72" fmla="*/ 270 w 1321"/>
              <a:gd name="T73" fmla="*/ 125 h 712"/>
              <a:gd name="T74" fmla="*/ 341 w 1321"/>
              <a:gd name="T75" fmla="*/ 82 h 712"/>
              <a:gd name="T76" fmla="*/ 415 w 1321"/>
              <a:gd name="T77" fmla="*/ 47 h 712"/>
              <a:gd name="T78" fmla="*/ 497 w 1321"/>
              <a:gd name="T79" fmla="*/ 21 h 712"/>
              <a:gd name="T80" fmla="*/ 581 w 1321"/>
              <a:gd name="T81" fmla="*/ 6 h 712"/>
              <a:gd name="T82" fmla="*/ 667 w 1321"/>
              <a:gd name="T83" fmla="*/ 0 h 712"/>
              <a:gd name="T84" fmla="*/ 667 w 1321"/>
              <a:gd name="T85" fmla="*/ 0 h 712"/>
              <a:gd name="T86" fmla="*/ 759 w 1321"/>
              <a:gd name="T87" fmla="*/ 6 h 712"/>
              <a:gd name="T88" fmla="*/ 847 w 1321"/>
              <a:gd name="T89" fmla="*/ 23 h 712"/>
              <a:gd name="T90" fmla="*/ 932 w 1321"/>
              <a:gd name="T91" fmla="*/ 53 h 712"/>
              <a:gd name="T92" fmla="*/ 1010 w 1321"/>
              <a:gd name="T93" fmla="*/ 90 h 712"/>
              <a:gd name="T94" fmla="*/ 1082 w 1321"/>
              <a:gd name="T95" fmla="*/ 137 h 712"/>
              <a:gd name="T96" fmla="*/ 1149 w 1321"/>
              <a:gd name="T97" fmla="*/ 194 h 712"/>
              <a:gd name="T98" fmla="*/ 1208 w 1321"/>
              <a:gd name="T99" fmla="*/ 256 h 712"/>
              <a:gd name="T100" fmla="*/ 1258 w 1321"/>
              <a:gd name="T101" fmla="*/ 325 h 712"/>
              <a:gd name="T102" fmla="*/ 1301 w 1321"/>
              <a:gd name="T103" fmla="*/ 401 h 712"/>
              <a:gd name="T104" fmla="*/ 1301 w 1321"/>
              <a:gd name="T105" fmla="*/ 401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73" name="Text Box 15"/>
          <p:cNvSpPr txBox="1">
            <a:spLocks noChangeArrowheads="1"/>
          </p:cNvSpPr>
          <p:nvPr/>
        </p:nvSpPr>
        <p:spPr bwMode="gray">
          <a:xfrm>
            <a:off x="6383828" y="3710176"/>
            <a:ext cx="407157" cy="460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С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35" name="Rectangle 24"/>
          <p:cNvSpPr>
            <a:spLocks noChangeArrowheads="1"/>
          </p:cNvSpPr>
          <p:nvPr/>
        </p:nvSpPr>
        <p:spPr bwMode="gray">
          <a:xfrm>
            <a:off x="-554232" y="1685732"/>
            <a:ext cx="5574258" cy="700411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" name="Group 25"/>
          <p:cNvGrpSpPr>
            <a:grpSpLocks/>
          </p:cNvGrpSpPr>
          <p:nvPr/>
        </p:nvGrpSpPr>
        <p:grpSpPr bwMode="auto">
          <a:xfrm>
            <a:off x="4854735" y="1529422"/>
            <a:ext cx="1098550" cy="1001713"/>
            <a:chOff x="1488" y="1968"/>
            <a:chExt cx="432" cy="432"/>
          </a:xfrm>
        </p:grpSpPr>
        <p:grpSp>
          <p:nvGrpSpPr>
            <p:cNvPr id="42" name="Group 26"/>
            <p:cNvGrpSpPr>
              <a:grpSpLocks/>
            </p:cNvGrpSpPr>
            <p:nvPr/>
          </p:nvGrpSpPr>
          <p:grpSpPr bwMode="auto">
            <a:xfrm>
              <a:off x="1488" y="1968"/>
              <a:ext cx="432" cy="432"/>
              <a:chOff x="2016" y="1920"/>
              <a:chExt cx="1680" cy="1680"/>
            </a:xfrm>
          </p:grpSpPr>
          <p:sp>
            <p:nvSpPr>
              <p:cNvPr id="53" name="Oval 27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9999"/>
                  </a:gs>
                  <a:gs pos="100000">
                    <a:srgbClr val="FF9999">
                      <a:gamma/>
                      <a:shade val="39216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Freeform 28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" name="Text Box 29"/>
            <p:cNvSpPr txBox="1">
              <a:spLocks noChangeArrowheads="1"/>
            </p:cNvSpPr>
            <p:nvPr/>
          </p:nvSpPr>
          <p:spPr bwMode="gray">
            <a:xfrm>
              <a:off x="1618" y="2067"/>
              <a:ext cx="165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A</a:t>
              </a:r>
            </a:p>
          </p:txBody>
        </p:sp>
      </p:grp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822978" y="3611050"/>
            <a:ext cx="5271971" cy="685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560A5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привлечь </a:t>
            </a:r>
            <a:r>
              <a:rPr lang="ru-RU" b="1" dirty="0" smtClean="0">
                <a:solidFill>
                  <a:srgbClr val="560A5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педагогов ДОУ </a:t>
            </a:r>
            <a:r>
              <a:rPr lang="ru-RU" b="1" dirty="0">
                <a:solidFill>
                  <a:srgbClr val="560A5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результативному </a:t>
            </a:r>
            <a:r>
              <a:rPr lang="ru-RU" b="1" dirty="0" err="1">
                <a:solidFill>
                  <a:srgbClr val="560A5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b="1" dirty="0">
                <a:solidFill>
                  <a:srgbClr val="560A5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-образовательному процессу</a:t>
            </a:r>
            <a:endParaRPr lang="ru-RU" sz="2400" b="1" dirty="0">
              <a:solidFill>
                <a:srgbClr val="560A5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-554233" y="2661970"/>
            <a:ext cx="59582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altLang="ru-RU" b="1" dirty="0" smtClean="0">
                <a:solidFill>
                  <a:srgbClr val="560A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</a:t>
            </a:r>
            <a:r>
              <a:rPr lang="ru-RU" altLang="ru-RU" b="1" dirty="0">
                <a:solidFill>
                  <a:srgbClr val="560A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мастерство и квалификацию участников </a:t>
            </a:r>
            <a:r>
              <a:rPr lang="ru-RU" altLang="ru-RU" b="1" dirty="0" smtClean="0">
                <a:solidFill>
                  <a:srgbClr val="560A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мастер-класса </a:t>
            </a:r>
            <a:endParaRPr lang="ru-RU" altLang="ru-RU" b="1" dirty="0">
              <a:solidFill>
                <a:srgbClr val="560A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216" y="1698736"/>
            <a:ext cx="47455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560A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и популяризация </a:t>
            </a:r>
            <a:r>
              <a:rPr lang="ru-RU" b="1" dirty="0" smtClean="0">
                <a:solidFill>
                  <a:srgbClr val="560A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 коррекционного и </a:t>
            </a:r>
            <a:r>
              <a:rPr lang="ru-RU" b="1" dirty="0">
                <a:solidFill>
                  <a:srgbClr val="560A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развивающего обучения</a:t>
            </a:r>
            <a:endParaRPr lang="en-US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13778" y="186373"/>
            <a:ext cx="8733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-; </a:t>
            </a:r>
            <a:endParaRPr lang="ru-RU" alt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4511636"/>
            <a:ext cx="72998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ru-RU" b="1" dirty="0">
                <a:solidFill>
                  <a:srgbClr val="560A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знания участников мастер-класса о </a:t>
            </a:r>
            <a:r>
              <a:rPr lang="ru-RU" altLang="ru-RU" b="1" dirty="0" err="1" smtClean="0">
                <a:solidFill>
                  <a:srgbClr val="560A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кинезиологических</a:t>
            </a:r>
            <a:r>
              <a:rPr lang="ru-RU" altLang="ru-RU" b="1" dirty="0" smtClean="0">
                <a:solidFill>
                  <a:srgbClr val="560A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упражнениях и их </a:t>
            </a:r>
            <a:r>
              <a:rPr lang="ru-RU" altLang="ru-RU" b="1" dirty="0">
                <a:solidFill>
                  <a:srgbClr val="560A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применении с целью </a:t>
            </a:r>
            <a:r>
              <a:rPr lang="ru-RU" altLang="ru-RU" b="1" dirty="0" smtClean="0">
                <a:solidFill>
                  <a:srgbClr val="560A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</a:t>
            </a:r>
          </a:p>
          <a:p>
            <a:pPr algn="r"/>
            <a:r>
              <a:rPr lang="ru-RU" altLang="ru-RU" b="1" dirty="0" smtClean="0">
                <a:solidFill>
                  <a:srgbClr val="560A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педагогов ДОУ профессиональных компетенций</a:t>
            </a: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8303" y="5533914"/>
            <a:ext cx="72504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b="1" dirty="0">
                <a:solidFill>
                  <a:srgbClr val="560A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 профессионального общения, самореализации и стимулирования роста творческого потенциала </a:t>
            </a:r>
            <a:r>
              <a:rPr lang="ru-RU" altLang="ru-RU" b="1" dirty="0" smtClean="0">
                <a:solidFill>
                  <a:srgbClr val="560A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мастер-класса</a:t>
            </a:r>
            <a:endParaRPr lang="ru-RU" b="1" dirty="0">
              <a:solidFill>
                <a:srgbClr val="560A51"/>
              </a:solidFill>
            </a:endParaRPr>
          </a:p>
        </p:txBody>
      </p:sp>
      <p:sp>
        <p:nvSpPr>
          <p:cNvPr id="41" name="TextBox 2"/>
          <p:cNvSpPr txBox="1">
            <a:spLocks noChangeArrowheads="1"/>
          </p:cNvSpPr>
          <p:nvPr/>
        </p:nvSpPr>
        <p:spPr bwMode="auto">
          <a:xfrm>
            <a:off x="220366" y="456694"/>
            <a:ext cx="873252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rgbClr val="560A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знаний педагогов о применении </a:t>
            </a:r>
            <a:r>
              <a:rPr lang="ru-RU" sz="2000" b="1" dirty="0" err="1" smtClean="0">
                <a:solidFill>
                  <a:srgbClr val="560A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кинезиологических</a:t>
            </a:r>
            <a:r>
              <a:rPr lang="ru-RU" sz="2000" b="1" dirty="0" smtClean="0">
                <a:solidFill>
                  <a:srgbClr val="560A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упражнений в </a:t>
            </a:r>
            <a:r>
              <a:rPr lang="ru-RU" altLang="ru-RU" sz="2000" b="1" dirty="0" smtClean="0">
                <a:solidFill>
                  <a:srgbClr val="560A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образовательном </a:t>
            </a:r>
            <a:r>
              <a:rPr lang="ru-RU" altLang="ru-RU" sz="2000" b="1" dirty="0">
                <a:solidFill>
                  <a:srgbClr val="560A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</a:t>
            </a:r>
            <a:r>
              <a:rPr lang="ru-RU" altLang="ru-RU" sz="2000" b="1" dirty="0" smtClean="0">
                <a:solidFill>
                  <a:srgbClr val="560A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и </a:t>
            </a:r>
            <a:r>
              <a:rPr lang="ru-RU" altLang="ru-RU" sz="2000" b="1" dirty="0">
                <a:solidFill>
                  <a:srgbClr val="560A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altLang="ru-RU" sz="2000" b="1" dirty="0" smtClean="0">
                <a:solidFill>
                  <a:srgbClr val="560A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коррекционном обучении  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341832" y="1081632"/>
            <a:ext cx="1931854" cy="72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i="1" dirty="0">
                <a:ln w="0"/>
                <a:solidFill>
                  <a:srgbClr val="173A8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b="1" i="1" dirty="0" smtClean="0">
                <a:ln w="0"/>
                <a:solidFill>
                  <a:srgbClr val="173A8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i="1" dirty="0">
              <a:ln w="0"/>
              <a:solidFill>
                <a:srgbClr val="173A8D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33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32268" y="457736"/>
            <a:ext cx="3862370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i="1" dirty="0" smtClean="0">
                <a:ln w="0"/>
                <a:solidFill>
                  <a:srgbClr val="173A8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  <a:endParaRPr lang="ru-RU" sz="2400" b="1" i="1" dirty="0">
              <a:ln w="0"/>
              <a:solidFill>
                <a:srgbClr val="173A8D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1599" y="3482388"/>
            <a:ext cx="3323709" cy="72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i="1" dirty="0" smtClean="0">
                <a:ln w="0"/>
                <a:solidFill>
                  <a:srgbClr val="173A8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Проблема:</a:t>
            </a:r>
            <a:endParaRPr lang="ru-RU" sz="2400" b="1" i="1" dirty="0">
              <a:ln w="0"/>
              <a:solidFill>
                <a:srgbClr val="173A8D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6195" y="1101128"/>
            <a:ext cx="8494519" cy="2500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rgbClr val="560A5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Одной </a:t>
            </a:r>
            <a:r>
              <a:rPr lang="ru-RU" sz="2000" b="1" dirty="0">
                <a:solidFill>
                  <a:srgbClr val="560A5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приоритетных задач образования является внедрение и применение </a:t>
            </a:r>
            <a:r>
              <a:rPr lang="ru-RU" sz="2000" b="1" dirty="0" err="1">
                <a:solidFill>
                  <a:srgbClr val="560A5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2000" b="1" dirty="0">
                <a:solidFill>
                  <a:srgbClr val="560A5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560A5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технологий, как </a:t>
            </a:r>
            <a:r>
              <a:rPr lang="ru-RU" sz="2000" b="1" dirty="0" smtClean="0">
                <a:solidFill>
                  <a:srgbClr val="560A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r>
              <a:rPr lang="ru-RU" sz="2000" b="1" dirty="0">
                <a:solidFill>
                  <a:srgbClr val="560A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мер, </a:t>
            </a:r>
            <a:r>
              <a:rPr lang="ru-RU" sz="2000" b="1" dirty="0" smtClean="0">
                <a:solidFill>
                  <a:srgbClr val="560A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включающей </a:t>
            </a:r>
            <a:r>
              <a:rPr lang="ru-RU" sz="2000" b="1" dirty="0">
                <a:solidFill>
                  <a:srgbClr val="560A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взаимосвязь и взаимодействие всех факторов образовательной среды, направленных на сохранение здоровья ребенка на всех этапах его обучения и развития.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err="1" smtClean="0">
                <a:solidFill>
                  <a:srgbClr val="560A5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Кинезиологические</a:t>
            </a:r>
            <a:r>
              <a:rPr lang="ru-RU" sz="2000" b="1" dirty="0" smtClean="0">
                <a:solidFill>
                  <a:srgbClr val="560A5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560A5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упражнения дают возможность задействовать те участки мозга, которые раньше не участвовали в обучении</a:t>
            </a:r>
            <a:r>
              <a:rPr lang="ru-RU" sz="2000" b="1" dirty="0" smtClean="0">
                <a:solidFill>
                  <a:srgbClr val="560A5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1" dirty="0">
              <a:solidFill>
                <a:srgbClr val="560A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6194" y="4137110"/>
            <a:ext cx="84945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/>
            <a:r>
              <a:rPr lang="ru-RU" sz="2000" b="1" dirty="0" smtClean="0">
                <a:solidFill>
                  <a:srgbClr val="560A5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современном </a:t>
            </a:r>
            <a:r>
              <a:rPr lang="ru-RU" sz="2000" b="1" dirty="0">
                <a:solidFill>
                  <a:srgbClr val="560A5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обществе растёт число людей, которые недостаточно времени уделяют физической активности в повседневной жизни, что ставит под угрозу их здоровье и качество </a:t>
            </a:r>
            <a:r>
              <a:rPr lang="ru-RU" sz="2000" b="1" dirty="0" smtClean="0">
                <a:solidFill>
                  <a:srgbClr val="560A5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жизни. Отсутствие физической нагрузки заметно тормозит мыслительные процессы, снижает концентрацию внимания, координационных способностей, выносливости, вызывает проблемы с речевым развитием, общей неготовностью к письму. </a:t>
            </a:r>
            <a:endParaRPr lang="ru-RU" sz="2000" b="1" dirty="0">
              <a:solidFill>
                <a:srgbClr val="560A5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91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215" y="429578"/>
            <a:ext cx="851293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Здоровьесбережение</a:t>
            </a:r>
            <a:r>
              <a:rPr lang="ru-RU" sz="2800" b="1" dirty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dirty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 – общее понятие «образа жизни», содержащее уровень его культуры, благоприятные условия жизнедеятельности человека, в том числе </a:t>
            </a:r>
            <a:r>
              <a:rPr lang="ru-RU" sz="2800" dirty="0" smtClean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поведенческие </a:t>
            </a:r>
            <a:r>
              <a:rPr lang="ru-RU" sz="2800" dirty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 smtClean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гигиенические навыки, позволяющие </a:t>
            </a:r>
            <a:r>
              <a:rPr lang="ru-RU" sz="2800" dirty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сохранять и укреплять здоровье, </a:t>
            </a:r>
            <a:r>
              <a:rPr lang="ru-RU" sz="2800" dirty="0" smtClean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способствующие </a:t>
            </a:r>
            <a:r>
              <a:rPr lang="ru-RU" sz="2800" dirty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предупреждению развития нарушений здоровья и </a:t>
            </a:r>
            <a:r>
              <a:rPr lang="ru-RU" sz="2800" dirty="0" smtClean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поддерживающие </a:t>
            </a:r>
            <a:r>
              <a:rPr lang="ru-RU" sz="2800" dirty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оптимальное качество жизни</a:t>
            </a:r>
            <a:r>
              <a:rPr lang="ru-RU" sz="2800" dirty="0" smtClean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dirty="0">
              <a:solidFill>
                <a:srgbClr val="560A5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err="1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800" b="1" dirty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 образовательные технологии</a:t>
            </a:r>
            <a:r>
              <a:rPr lang="ru-RU" sz="2800" dirty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 – это совокупность программ, </a:t>
            </a:r>
            <a:r>
              <a:rPr lang="ru-RU" sz="2800" dirty="0" smtClean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приёмов</a:t>
            </a:r>
            <a:r>
              <a:rPr lang="ru-RU" sz="2800" dirty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, методов организации учебно-воспитательного процесса, не наносящего вреда здоровью участников.</a:t>
            </a:r>
          </a:p>
        </p:txBody>
      </p:sp>
    </p:spTree>
    <p:extLst>
      <p:ext uri="{BB962C8B-B14F-4D97-AF65-F5344CB8AC3E}">
        <p14:creationId xmlns:p14="http://schemas.microsoft.com/office/powerpoint/2010/main" val="409547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7048" y="93999"/>
            <a:ext cx="84807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Кинезиология</a:t>
            </a:r>
            <a:r>
              <a:rPr lang="ru-RU" sz="2400" b="1" dirty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 — это уникальный метод, который позволяет быстро и эффективно избавить организм от последствий стресса или напряжения.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144000" y="6436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Структура внедрения </a:t>
            </a:r>
            <a:r>
              <a:rPr lang="ru-RU" dirty="0" err="1"/>
              <a:t>здоровьесберегающей</a:t>
            </a:r>
            <a:r>
              <a:rPr lang="ru-RU" dirty="0"/>
              <a:t> технологии «</a:t>
            </a:r>
            <a:r>
              <a:rPr lang="ru-RU" dirty="0" err="1"/>
              <a:t>Кинезиология</a:t>
            </a:r>
            <a:r>
              <a:rPr lang="ru-RU" dirty="0"/>
              <a:t>»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43198051"/>
              </p:ext>
            </p:extLst>
          </p:nvPr>
        </p:nvGraphicFramePr>
        <p:xfrm>
          <a:off x="181518" y="1294328"/>
          <a:ext cx="8962482" cy="546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495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Ð¿ÑÐ°Ð¶Ð½ÐµÐ½Ð¸Ñ Ð´Ð»Ñ Ð¼Ð¾Ð·Ð³Ð° Ð¼Ð°ÑÑÐµÑ ÐºÐ»Ð°ÑÑ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71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212" y="155542"/>
            <a:ext cx="860308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err="1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кинезиологии</a:t>
            </a:r>
            <a:r>
              <a:rPr lang="ru-RU" sz="2400" b="1" dirty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 выделяют: </a:t>
            </a:r>
          </a:p>
          <a:p>
            <a:pPr lvl="0"/>
            <a:r>
              <a:rPr lang="ru-RU" sz="2400" b="1" i="1" dirty="0" smtClean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1. Технологии </a:t>
            </a:r>
            <a:r>
              <a:rPr lang="ru-RU" sz="2400" b="1" i="1" dirty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сохранения и стимулирования здоровья: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 err="1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sz="2400" dirty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 упражнения на дыхание (Упражнение «Дыхание </a:t>
            </a:r>
            <a:r>
              <a:rPr lang="ru-RU" sz="2400" dirty="0" smtClean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йогов, </a:t>
            </a:r>
            <a:r>
              <a:rPr lang="ru-RU" sz="2400" dirty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дыхательная </a:t>
            </a:r>
            <a:r>
              <a:rPr lang="ru-RU" sz="2400" dirty="0" smtClean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гимнастика </a:t>
            </a:r>
            <a:r>
              <a:rPr lang="ru-RU" sz="2400" dirty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«Стрельниковой».)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sz="2400" dirty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 упражнения на повышение активности мозга (упражнения на концентрацию внимания, координацию работы полушарий мозга и целенаправленное расслабление - упражнение «Ножки-ручки», Упражнение «Великий дирижер», Упражнение «Путаница», Упражнение «Снеговик»)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Гимнастика пальчиковая.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Гимнастика для глаз.</a:t>
            </a:r>
          </a:p>
          <a:p>
            <a:pPr lvl="0"/>
            <a:r>
              <a:rPr lang="ru-RU" sz="2400" b="1" i="1" dirty="0" smtClean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2. Технологии </a:t>
            </a:r>
            <a:r>
              <a:rPr lang="ru-RU" sz="2400" b="1" i="1" dirty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обучения здоровому образу </a:t>
            </a:r>
            <a:r>
              <a:rPr lang="ru-RU" sz="2400" b="1" i="1" dirty="0" smtClean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жизни: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898860"/>
              </p:ext>
            </p:extLst>
          </p:nvPr>
        </p:nvGraphicFramePr>
        <p:xfrm>
          <a:off x="656824" y="4971246"/>
          <a:ext cx="8087930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439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439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410968"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2400" dirty="0" smtClean="0">
                          <a:solidFill>
                            <a:srgbClr val="560A5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Самомассаж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2400" dirty="0" smtClean="0">
                          <a:solidFill>
                            <a:srgbClr val="560A5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Активный отдых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2400" dirty="0" smtClean="0">
                          <a:solidFill>
                            <a:srgbClr val="560A5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Физкультурные занятия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2400" dirty="0" err="1" smtClean="0">
                          <a:solidFill>
                            <a:srgbClr val="560A5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Игротерапия</a:t>
                      </a:r>
                      <a:endParaRPr lang="ru-RU" sz="2400" dirty="0" smtClean="0">
                        <a:solidFill>
                          <a:srgbClr val="560A5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2400" dirty="0" smtClean="0">
                          <a:solidFill>
                            <a:srgbClr val="560A5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Точечный массаж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2400" dirty="0" smtClean="0">
                          <a:solidFill>
                            <a:srgbClr val="560A5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Утренняя гимнастика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2400" dirty="0" smtClean="0">
                          <a:solidFill>
                            <a:srgbClr val="560A5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Коммуникативные игры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2400" dirty="0" smtClean="0">
                          <a:solidFill>
                            <a:srgbClr val="560A5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Игры на песке и др.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998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76518" y="3825025"/>
            <a:ext cx="2434107" cy="2446986"/>
          </a:xfrm>
          <a:prstGeom prst="ellipse">
            <a:avLst/>
          </a:prstGeom>
          <a:ln w="38100">
            <a:solidFill>
              <a:srgbClr val="008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1004552" y="4353059"/>
            <a:ext cx="1378040" cy="1159098"/>
          </a:xfrm>
          <a:prstGeom prst="triangle">
            <a:avLst/>
          </a:prstGeom>
          <a:ln w="38100">
            <a:solidFill>
              <a:srgbClr val="008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928834" y="4572000"/>
            <a:ext cx="1828800" cy="1700011"/>
          </a:xfrm>
          <a:prstGeom prst="rect">
            <a:avLst/>
          </a:prstGeom>
          <a:ln w="38100">
            <a:solidFill>
              <a:srgbClr val="008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6928834" y="3219718"/>
            <a:ext cx="1828800" cy="1352282"/>
          </a:xfrm>
          <a:prstGeom prst="triangle">
            <a:avLst/>
          </a:prstGeom>
          <a:ln w="38100">
            <a:solidFill>
              <a:srgbClr val="008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>
            <a:stCxn id="5" idx="2"/>
          </p:cNvCxnSpPr>
          <p:nvPr/>
        </p:nvCxnSpPr>
        <p:spPr>
          <a:xfrm>
            <a:off x="6928834" y="4572000"/>
            <a:ext cx="1828800" cy="1700011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6928834" y="4572000"/>
            <a:ext cx="1828800" cy="1700011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авнобедренный треугольник 9"/>
          <p:cNvSpPr/>
          <p:nvPr/>
        </p:nvSpPr>
        <p:spPr>
          <a:xfrm>
            <a:off x="3642575" y="1053921"/>
            <a:ext cx="1828800" cy="1352282"/>
          </a:xfrm>
          <a:prstGeom prst="triangle">
            <a:avLst/>
          </a:prstGeom>
          <a:ln w="38100">
            <a:solidFill>
              <a:srgbClr val="008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2728175" y="2393324"/>
            <a:ext cx="1828800" cy="1352282"/>
          </a:xfrm>
          <a:prstGeom prst="triangle">
            <a:avLst/>
          </a:prstGeom>
          <a:ln w="38100">
            <a:solidFill>
              <a:srgbClr val="008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4556975" y="2393324"/>
            <a:ext cx="1828800" cy="1352282"/>
          </a:xfrm>
          <a:prstGeom prst="triangle">
            <a:avLst/>
          </a:prstGeom>
          <a:ln w="38100">
            <a:solidFill>
              <a:srgbClr val="008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254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3183" y="248449"/>
            <a:ext cx="8491098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Мудра "Спасающая </a:t>
            </a:r>
            <a:r>
              <a:rPr lang="ru-RU" sz="2400" b="1" dirty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жизнь". </a:t>
            </a:r>
            <a:endParaRPr lang="ru-RU" sz="2400" b="1" dirty="0" smtClean="0">
              <a:solidFill>
                <a:srgbClr val="560A5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Выполняя </a:t>
            </a:r>
            <a:r>
              <a:rPr lang="ru-RU" sz="2000" b="1" dirty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эту </a:t>
            </a:r>
            <a:r>
              <a:rPr lang="ru-RU" sz="2000" b="1" dirty="0" err="1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мудру</a:t>
            </a:r>
            <a:r>
              <a:rPr lang="ru-RU" sz="2000" b="1" dirty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 и советуя </a:t>
            </a:r>
            <a:r>
              <a:rPr lang="ru-RU" sz="2000" b="1" dirty="0" smtClean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её </a:t>
            </a:r>
            <a:r>
              <a:rPr lang="ru-RU" sz="2000" b="1" dirty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своим знакомым и родным, вы обезопасите их и себя от вызова неотложки.</a:t>
            </a:r>
          </a:p>
          <a:p>
            <a:r>
              <a:rPr lang="ru-RU" sz="2000" b="1" dirty="0" smtClean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Регулярная </a:t>
            </a:r>
            <a:r>
              <a:rPr lang="ru-RU" sz="2000" b="1" dirty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практика данного упражнения станет профилактикой возникновения инфаркта миокарда, сердечных приступов, а также очень быстро избавит от болей и дискомфорта в грудной клетке.</a:t>
            </a:r>
          </a:p>
          <a:p>
            <a:r>
              <a:rPr lang="ru-RU" sz="2000" b="1" dirty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Для того чтобы выполнить эту </a:t>
            </a:r>
            <a:r>
              <a:rPr lang="ru-RU" sz="2000" b="1" dirty="0" err="1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мудру</a:t>
            </a:r>
            <a:r>
              <a:rPr lang="ru-RU" sz="2000" b="1" dirty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 следует:</a:t>
            </a:r>
            <a:br>
              <a:rPr lang="ru-RU" sz="2000" b="1" dirty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указательным пальцем коснуться основания большого пальца. </a:t>
            </a:r>
            <a:br>
              <a:rPr lang="ru-RU" sz="2000" b="1" dirty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большой, средний и безымянный палец нужно сложить в воедино, как будто вы взяли в них щепотку </a:t>
            </a:r>
            <a:r>
              <a:rPr lang="ru-RU" sz="2000" b="1" dirty="0" smtClean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соли. Оставшийся </a:t>
            </a:r>
            <a:r>
              <a:rPr lang="ru-RU" sz="2000" b="1" dirty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мизинец просто выпрямите</a:t>
            </a:r>
            <a:r>
              <a:rPr lang="ru-RU" sz="2000" b="1" dirty="0" smtClean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smtClean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Следует </a:t>
            </a:r>
            <a:r>
              <a:rPr lang="ru-RU" sz="2000" b="1" dirty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сказать, что действует мудра </a:t>
            </a:r>
            <a:endParaRPr lang="ru-RU" sz="2000" b="1" dirty="0" smtClean="0">
              <a:solidFill>
                <a:srgbClr val="560A5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"Спасающая </a:t>
            </a:r>
            <a:r>
              <a:rPr lang="ru-RU" sz="2000" b="1" dirty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жизни" очень быстро. </a:t>
            </a:r>
            <a:endParaRPr lang="ru-RU" sz="2000" b="1" dirty="0" smtClean="0">
              <a:solidFill>
                <a:srgbClr val="560A5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Так</a:t>
            </a:r>
            <a:r>
              <a:rPr lang="ru-RU" sz="2000" b="1" dirty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, при сердечном приступе она </a:t>
            </a:r>
            <a:endParaRPr lang="ru-RU" sz="2000" b="1" dirty="0" smtClean="0">
              <a:solidFill>
                <a:srgbClr val="560A5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помогает </a:t>
            </a:r>
            <a:r>
              <a:rPr lang="ru-RU" sz="2000" b="1" dirty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не хуже, чем несколько </a:t>
            </a:r>
            <a:endParaRPr lang="ru-RU" sz="2000" b="1" dirty="0" smtClean="0">
              <a:solidFill>
                <a:srgbClr val="560A5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миллиграмм </a:t>
            </a:r>
            <a:r>
              <a:rPr lang="ru-RU" sz="2000" b="1" dirty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нитроглицерина, </a:t>
            </a:r>
            <a:endParaRPr lang="ru-RU" sz="2000" b="1" dirty="0" smtClean="0">
              <a:solidFill>
                <a:srgbClr val="560A5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однако </a:t>
            </a:r>
            <a:r>
              <a:rPr lang="ru-RU" sz="2000" b="1" dirty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не нужно излишнего </a:t>
            </a:r>
            <a:endParaRPr lang="ru-RU" sz="2000" b="1" dirty="0" smtClean="0">
              <a:solidFill>
                <a:srgbClr val="560A5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фанатизма</a:t>
            </a:r>
            <a:r>
              <a:rPr lang="ru-RU" sz="2000" b="1" dirty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, и если у вас есть </a:t>
            </a:r>
            <a:endParaRPr lang="ru-RU" sz="2000" b="1" dirty="0" smtClean="0">
              <a:solidFill>
                <a:srgbClr val="560A5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какие-то </a:t>
            </a:r>
            <a:r>
              <a:rPr lang="ru-RU" sz="2000" b="1" dirty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проблемы с сердцем, </a:t>
            </a:r>
            <a:endParaRPr lang="ru-RU" sz="2000" b="1" dirty="0" smtClean="0">
              <a:solidFill>
                <a:srgbClr val="560A5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sz="2000" b="1" dirty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всегда держите при себе </a:t>
            </a:r>
            <a:endParaRPr lang="ru-RU" sz="2000" b="1" dirty="0" smtClean="0">
              <a:solidFill>
                <a:srgbClr val="560A5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необходимый </a:t>
            </a:r>
            <a:r>
              <a:rPr lang="ru-RU" sz="2000" b="1" dirty="0">
                <a:solidFill>
                  <a:srgbClr val="560A51"/>
                </a:solidFill>
                <a:latin typeface="Times New Roman" pitchFamily="18" charset="0"/>
                <a:cs typeface="Times New Roman" pitchFamily="18" charset="0"/>
              </a:rPr>
              <a:t>запас медикаментов.</a:t>
            </a:r>
          </a:p>
        </p:txBody>
      </p:sp>
      <p:pic>
        <p:nvPicPr>
          <p:cNvPr id="1026" name="Picture 2" descr="https://image.dayoga.ru/images/1406491706_647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5" t="6253" r="9092" b="3219"/>
          <a:stretch/>
        </p:blipFill>
        <p:spPr bwMode="auto">
          <a:xfrm>
            <a:off x="4790939" y="3495490"/>
            <a:ext cx="4035009" cy="3247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661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1164</TotalTime>
  <Words>592</Words>
  <Application>Microsoft Office PowerPoint</Application>
  <PresentationFormat>Экран (4:3)</PresentationFormat>
  <Paragraphs>81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Презентация PowerPoint</vt:lpstr>
      <vt:lpstr> Цель: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Оксана</cp:lastModifiedBy>
  <cp:revision>95</cp:revision>
  <dcterms:created xsi:type="dcterms:W3CDTF">2016-11-18T14:12:19Z</dcterms:created>
  <dcterms:modified xsi:type="dcterms:W3CDTF">2019-02-26T15:22:22Z</dcterms:modified>
</cp:coreProperties>
</file>