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7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4A8C-9795-43E5-A8A7-95BDA60537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7C6B-000E-4DC7-8385-E50010BAD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2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4A8C-9795-43E5-A8A7-95BDA60537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7C6B-000E-4DC7-8385-E50010BAD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369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4A8C-9795-43E5-A8A7-95BDA60537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7C6B-000E-4DC7-8385-E50010BAD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126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4A8C-9795-43E5-A8A7-95BDA60537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7C6B-000E-4DC7-8385-E50010BAD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80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4A8C-9795-43E5-A8A7-95BDA60537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7C6B-000E-4DC7-8385-E50010BAD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400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4A8C-9795-43E5-A8A7-95BDA60537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7C6B-000E-4DC7-8385-E50010BAD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331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4A8C-9795-43E5-A8A7-95BDA60537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7C6B-000E-4DC7-8385-E50010BAD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32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4A8C-9795-43E5-A8A7-95BDA60537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7C6B-000E-4DC7-8385-E50010BAD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100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4A8C-9795-43E5-A8A7-95BDA60537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7C6B-000E-4DC7-8385-E50010BAD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034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4A8C-9795-43E5-A8A7-95BDA60537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7C6B-000E-4DC7-8385-E50010BAD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44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4A8C-9795-43E5-A8A7-95BDA60537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7C6B-000E-4DC7-8385-E50010BAD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357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34A8C-9795-43E5-A8A7-95BDA60537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37C6B-000E-4DC7-8385-E50010BAD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hyperlink" Target="https://www.culture.ru/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www.labirint.ru/books/51088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2465" y="791309"/>
            <a:ext cx="8379070" cy="567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37185" algn="ctr">
              <a:lnSpc>
                <a:spcPct val="103000"/>
              </a:lnSpc>
            </a:pP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Муниципальное  казенное  дошкольное образовательное учреждение «Центр развития ребенка - детский сад «Колокольчик» п. Витим» муниципального образования «Ленский район» Республики Саха (</a:t>
            </a:r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Якутия)</a:t>
            </a:r>
            <a:endParaRPr lang="ru-RU" sz="11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05000"/>
              </a:lnSpc>
            </a:pPr>
            <a:endParaRPr lang="ru-RU" sz="2400" b="1" kern="0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>
              <a:lnSpc>
                <a:spcPct val="105000"/>
              </a:lnSpc>
            </a:pPr>
            <a:endParaRPr lang="ru-RU" sz="2400" b="1" kern="0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>
              <a:lnSpc>
                <a:spcPct val="105000"/>
              </a:lnSpc>
            </a:pPr>
            <a:endParaRPr lang="ru-RU" sz="2400" b="1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ru-RU" sz="2400" b="1" kern="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Познавательно-исследовательский проект «</a:t>
            </a:r>
            <a:r>
              <a:rPr lang="ru-RU" sz="2400" b="1" kern="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Витимский</a:t>
            </a:r>
            <a:r>
              <a:rPr lang="ru-RU" sz="2400" b="1" kern="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водовоз»</a:t>
            </a:r>
          </a:p>
          <a:p>
            <a:pPr marL="166370" indent="-6350" algn="ctr">
              <a:lnSpc>
                <a:spcPct val="107000"/>
              </a:lnSpc>
              <a:spcAft>
                <a:spcPts val="0"/>
              </a:spcAft>
            </a:pPr>
            <a:endParaRPr lang="ru-RU" b="1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166370" indent="-635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Работу представила: </a:t>
            </a: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Тарасова Валерия, 4 года</a:t>
            </a:r>
            <a:endParaRPr lang="ru-RU" sz="11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6370" marR="635" indent="-635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Руководители </a:t>
            </a: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проекта: 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Карелина Елена Олеговна, воспитатель</a:t>
            </a:r>
            <a:endParaRPr lang="ru-RU"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4500">
              <a:lnSpc>
                <a:spcPct val="107000"/>
              </a:lnSpc>
              <a:spcAft>
                <a:spcPts val="4190"/>
              </a:spcAft>
            </a:pP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Шкоденко Ирина Геннадьевна, педагог дополнительного образования</a:t>
            </a:r>
            <a:endParaRPr lang="ru-RU"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20370">
              <a:lnSpc>
                <a:spcPct val="107000"/>
              </a:lnSpc>
              <a:spcAft>
                <a:spcPts val="5435"/>
              </a:spcAft>
            </a:pPr>
            <a:r>
              <a:rPr lang="ru-RU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Тема исследовательской работы: «Зачем нужна профессия «водовоз</a:t>
            </a:r>
            <a:r>
              <a:rPr lang="ru-RU" u="sng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»?»</a:t>
            </a:r>
          </a:p>
          <a:p>
            <a:pPr marL="420370" algn="ctr">
              <a:lnSpc>
                <a:spcPct val="107000"/>
              </a:lnSpc>
              <a:spcAft>
                <a:spcPts val="5435"/>
              </a:spcAft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Витим, 2024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год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37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0485" y="365126"/>
            <a:ext cx="8264769" cy="43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735" indent="-6350" algn="ctr">
              <a:lnSpc>
                <a:spcPct val="107000"/>
              </a:lnSpc>
              <a:spcAft>
                <a:spcPts val="2280"/>
              </a:spcAft>
            </a:pPr>
            <a:r>
              <a:rPr lang="ru-RU" sz="2000" b="1" dirty="0">
                <a:solidFill>
                  <a:srgbClr val="0070C0"/>
                </a:solidFill>
                <a:ea typeface="Arial" panose="020B0604020202020204" pitchFamily="34" charset="0"/>
              </a:rPr>
              <a:t>ВВЕДЕНИЕ: </a:t>
            </a:r>
            <a:endParaRPr lang="ru-RU" sz="1100" dirty="0">
              <a:solidFill>
                <a:srgbClr val="0070C0"/>
              </a:solidFill>
              <a:ea typeface="Calibri" panose="020F0502020204030204" pitchFamily="34" charset="0"/>
            </a:endParaRPr>
          </a:p>
          <a:p>
            <a:pPr marL="160020" indent="2126615">
              <a:lnSpc>
                <a:spcPct val="107000"/>
              </a:lnSpc>
              <a:spcAft>
                <a:spcPts val="105"/>
              </a:spcAft>
            </a:pPr>
            <a:r>
              <a:rPr lang="ru-RU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92D050"/>
                </a:solidFill>
                <a:ea typeface="Arial" panose="020B0604020202020204" pitchFamily="34" charset="0"/>
              </a:rPr>
              <a:t>      «Труд – это проявление заботы людей друг о друге» </a:t>
            </a:r>
            <a:r>
              <a:rPr lang="ru-RU" i="1" dirty="0" smtClean="0">
                <a:solidFill>
                  <a:srgbClr val="0070C0"/>
                </a:solidFill>
                <a:ea typeface="Arial" panose="020B0604020202020204" pitchFamily="34" charset="0"/>
              </a:rPr>
              <a:t>Актуальность: </a:t>
            </a:r>
            <a:endParaRPr lang="ru-RU" sz="1100" i="1" dirty="0">
              <a:solidFill>
                <a:srgbClr val="0070C0"/>
              </a:solidFill>
              <a:ea typeface="Calibri" panose="020F0502020204030204" pitchFamily="34" charset="0"/>
            </a:endParaRPr>
          </a:p>
          <a:p>
            <a:pPr marL="156845" marR="177800" indent="-6350">
              <a:lnSpc>
                <a:spcPct val="107000"/>
              </a:lnSpc>
              <a:spcAft>
                <a:spcPts val="15"/>
              </a:spcAft>
            </a:pPr>
            <a:r>
              <a:rPr lang="ru-RU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</a:rPr>
              <a:t>Для ребенка: </a:t>
            </a: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Хочу узнать, чем занимается мой папа на работе. </a:t>
            </a:r>
          </a:p>
          <a:p>
            <a:pPr marL="156845" marR="177800" indent="-6350">
              <a:lnSpc>
                <a:spcPct val="107000"/>
              </a:lnSpc>
              <a:spcAft>
                <a:spcPts val="15"/>
              </a:spcAft>
            </a:pPr>
            <a:r>
              <a:rPr lang="ru-RU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</a:rPr>
              <a:t>Для педагогов: </a:t>
            </a: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Большинство детей не могут объяснить, где работают их родители, в чем ценность их труда. </a:t>
            </a:r>
            <a:endParaRPr lang="ru-RU" sz="11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156845" indent="-6350">
              <a:lnSpc>
                <a:spcPct val="107000"/>
              </a:lnSpc>
              <a:spcAft>
                <a:spcPts val="15"/>
              </a:spcAft>
            </a:pPr>
            <a:r>
              <a:rPr lang="ru-RU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</a:rPr>
              <a:t>Для ДОУ: </a:t>
            </a: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Привитие человеческих ценностей в процессе реализации  ФОП ДО. </a:t>
            </a:r>
            <a:endParaRPr lang="ru-RU" dirty="0" smtClean="0">
              <a:solidFill>
                <a:srgbClr val="000000"/>
              </a:solidFill>
              <a:ea typeface="Arial" panose="020B0604020202020204" pitchFamily="34" charset="0"/>
            </a:endParaRPr>
          </a:p>
          <a:p>
            <a:pPr marL="160020">
              <a:lnSpc>
                <a:spcPct val="107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0070C0"/>
                </a:solidFill>
                <a:ea typeface="Arial" panose="020B0604020202020204" pitchFamily="34" charset="0"/>
              </a:rPr>
              <a:t>Цель</a:t>
            </a:r>
            <a:r>
              <a:rPr lang="ru-RU" i="1" dirty="0">
                <a:solidFill>
                  <a:srgbClr val="0070C0"/>
                </a:solidFill>
                <a:ea typeface="Arial" panose="020B0604020202020204" pitchFamily="34" charset="0"/>
              </a:rPr>
              <a:t>: </a:t>
            </a:r>
            <a:r>
              <a:rPr lang="ru-RU" i="1" dirty="0">
                <a:solidFill>
                  <a:srgbClr val="000000"/>
                </a:solidFill>
                <a:ea typeface="Arial" panose="020B0604020202020204" pitchFamily="34" charset="0"/>
              </a:rPr>
              <a:t>Познакомиться с профессией папы.</a:t>
            </a:r>
            <a:endParaRPr lang="ru-RU" sz="11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156845" indent="-6350">
              <a:lnSpc>
                <a:spcPct val="107000"/>
              </a:lnSpc>
              <a:spcAft>
                <a:spcPts val="240"/>
              </a:spcAft>
            </a:pPr>
            <a:r>
              <a:rPr lang="ru-RU" i="1" dirty="0">
                <a:solidFill>
                  <a:srgbClr val="0070C0"/>
                </a:solidFill>
                <a:ea typeface="Arial" panose="020B0604020202020204" pitchFamily="34" charset="0"/>
              </a:rPr>
              <a:t>Задачи :</a:t>
            </a:r>
            <a:endParaRPr lang="ru-RU" sz="1100" i="1" dirty="0">
              <a:solidFill>
                <a:srgbClr val="0070C0"/>
              </a:solidFill>
              <a:ea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300"/>
              </a:spcAft>
              <a:buClr>
                <a:srgbClr val="000000"/>
              </a:buClr>
              <a:buSzPts val="1800"/>
              <a:buFont typeface="Symbol" panose="05050102010706020507" pitchFamily="18" charset="2"/>
              <a:buChar char="-"/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Познакомиться с особенностями профессии «Водовоз»;</a:t>
            </a:r>
            <a:endParaRPr lang="ru-RU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245"/>
              </a:spcAft>
              <a:buClr>
                <a:srgbClr val="000000"/>
              </a:buClr>
              <a:buSzPts val="1800"/>
              <a:buFont typeface="Symbol" panose="05050102010706020507" pitchFamily="18" charset="2"/>
              <a:buChar char="-"/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Развивать познавательные и коммуникативные способности, самостоятельность, навыки сотрудничества;</a:t>
            </a:r>
            <a:endParaRPr lang="ru-RU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15"/>
              </a:spcAft>
              <a:buClr>
                <a:srgbClr val="000000"/>
              </a:buClr>
              <a:buSzPts val="1800"/>
              <a:buFont typeface="Symbol" panose="05050102010706020507" pitchFamily="18" charset="2"/>
              <a:buChar char="-"/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Воспитывать уважительное отношение к труду взрослых.</a:t>
            </a:r>
            <a:endParaRPr lang="ru-RU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963" y="4740683"/>
            <a:ext cx="3415812" cy="192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6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2369" y="748746"/>
            <a:ext cx="8387861" cy="4829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6845" indent="-6350">
              <a:lnSpc>
                <a:spcPct val="107000"/>
              </a:lnSpc>
              <a:spcAft>
                <a:spcPts val="85"/>
              </a:spcAft>
            </a:pPr>
            <a:r>
              <a:rPr lang="ru-RU" i="1" dirty="0">
                <a:solidFill>
                  <a:srgbClr val="0070C0"/>
                </a:solidFill>
                <a:ea typeface="Arial" panose="020B0604020202020204" pitchFamily="34" charset="0"/>
              </a:rPr>
              <a:t>Объект исследования: </a:t>
            </a:r>
            <a:r>
              <a:rPr lang="ru-RU" dirty="0" smtClean="0">
                <a:solidFill>
                  <a:srgbClr val="000000"/>
                </a:solidFill>
                <a:ea typeface="Arial" panose="020B0604020202020204" pitchFamily="34" charset="0"/>
              </a:rPr>
              <a:t>Профессия </a:t>
            </a: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«водовоз».</a:t>
            </a:r>
            <a:endParaRPr lang="ru-RU" sz="11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156845" indent="-6350">
              <a:lnSpc>
                <a:spcPct val="107000"/>
              </a:lnSpc>
              <a:spcAft>
                <a:spcPts val="15"/>
              </a:spcAft>
            </a:pPr>
            <a:r>
              <a:rPr lang="ru-RU" i="1" dirty="0">
                <a:solidFill>
                  <a:srgbClr val="0070C0"/>
                </a:solidFill>
                <a:ea typeface="Arial" panose="020B0604020202020204" pitchFamily="34" charset="0"/>
              </a:rPr>
              <a:t>Предмет исследования: </a:t>
            </a:r>
            <a:r>
              <a:rPr lang="ru-RU" dirty="0" smtClean="0">
                <a:solidFill>
                  <a:srgbClr val="000000"/>
                </a:solidFill>
                <a:ea typeface="Arial" panose="020B0604020202020204" pitchFamily="34" charset="0"/>
              </a:rPr>
              <a:t>Значимость </a:t>
            </a: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этой профессии для поселка п. </a:t>
            </a:r>
            <a:r>
              <a:rPr lang="ru-RU" dirty="0" smtClean="0">
                <a:solidFill>
                  <a:srgbClr val="000000"/>
                </a:solidFill>
                <a:ea typeface="Arial" panose="020B0604020202020204" pitchFamily="34" charset="0"/>
              </a:rPr>
              <a:t>Витим</a:t>
            </a: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.</a:t>
            </a:r>
            <a:endParaRPr lang="ru-RU" sz="11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156845" indent="-6350">
              <a:lnSpc>
                <a:spcPct val="107000"/>
              </a:lnSpc>
              <a:spcAft>
                <a:spcPts val="15"/>
              </a:spcAft>
            </a:pPr>
            <a:r>
              <a:rPr lang="ru-RU" i="1" dirty="0">
                <a:solidFill>
                  <a:srgbClr val="0070C0"/>
                </a:solidFill>
                <a:ea typeface="Arial" panose="020B0604020202020204" pitchFamily="34" charset="0"/>
              </a:rPr>
              <a:t>Гипотеза: </a:t>
            </a: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Профессия «водовоз» – очень важная и необходимая для жителей п. Витим. Если водовоз не привезет воды, человеку будет очень плохо. Без воды человек жить не может.</a:t>
            </a:r>
            <a:endParaRPr lang="ru-RU" sz="11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156845" indent="-6350">
              <a:lnSpc>
                <a:spcPct val="107000"/>
              </a:lnSpc>
              <a:spcAft>
                <a:spcPts val="15"/>
              </a:spcAft>
            </a:pPr>
            <a:r>
              <a:rPr lang="ru-RU" i="1" dirty="0">
                <a:solidFill>
                  <a:srgbClr val="0070C0"/>
                </a:solidFill>
                <a:ea typeface="Arial" panose="020B0604020202020204" pitchFamily="34" charset="0"/>
              </a:rPr>
              <a:t>Основополагающие вопросы: </a:t>
            </a: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Нужна ли профессия «водовоз» в современное время? Что будет, если водовоз не привезет воды?</a:t>
            </a:r>
            <a:endParaRPr lang="ru-RU" sz="11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160020">
              <a:lnSpc>
                <a:spcPct val="107000"/>
              </a:lnSpc>
              <a:spcAft>
                <a:spcPts val="235"/>
              </a:spcAft>
            </a:pPr>
            <a:r>
              <a:rPr lang="ru-RU" i="1" dirty="0">
                <a:solidFill>
                  <a:srgbClr val="0070C0"/>
                </a:solidFill>
                <a:ea typeface="Arial" panose="020B0604020202020204" pitchFamily="34" charset="0"/>
              </a:rPr>
              <a:t>Этапы деятельности:</a:t>
            </a:r>
            <a:endParaRPr lang="ru-RU" sz="1100" i="1" dirty="0">
              <a:solidFill>
                <a:srgbClr val="0070C0"/>
              </a:solidFill>
              <a:ea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95"/>
              </a:spcAft>
              <a:buClr>
                <a:srgbClr val="00000A"/>
              </a:buClr>
              <a:buSzPts val="1800"/>
              <a:buFont typeface="+mj-lt"/>
              <a:buAutoNum type="romanUcPeriod"/>
            </a:pPr>
            <a:r>
              <a:rPr lang="ru-RU" b="1" dirty="0">
                <a:solidFill>
                  <a:srgbClr val="00000A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этап – предварительный: </a:t>
            </a:r>
            <a:r>
              <a:rPr lang="ru-RU" dirty="0">
                <a:solidFill>
                  <a:srgbClr val="00000A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мониторинг своих знаний, подготовка плана деятельности.</a:t>
            </a:r>
            <a:endParaRPr lang="ru-RU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305"/>
              </a:spcAft>
              <a:buClr>
                <a:srgbClr val="00000A"/>
              </a:buClr>
              <a:buSzPts val="1800"/>
              <a:buFont typeface="+mj-lt"/>
              <a:buAutoNum type="romanUcPeriod"/>
            </a:pPr>
            <a:r>
              <a:rPr lang="ru-RU" b="1" dirty="0">
                <a:solidFill>
                  <a:srgbClr val="00000A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этап – основной: </a:t>
            </a:r>
            <a:r>
              <a:rPr lang="ru-RU" dirty="0">
                <a:solidFill>
                  <a:srgbClr val="00000A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реализация плана деятельности.</a:t>
            </a:r>
            <a:endParaRPr lang="ru-RU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95"/>
              </a:spcAft>
              <a:buClr>
                <a:srgbClr val="00000A"/>
              </a:buClr>
              <a:buSzPts val="1800"/>
              <a:buFont typeface="+mj-lt"/>
              <a:buAutoNum type="romanUcPeriod"/>
            </a:pPr>
            <a:r>
              <a:rPr lang="ru-RU" b="1" dirty="0">
                <a:solidFill>
                  <a:srgbClr val="00000A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этап – заключительный: </a:t>
            </a:r>
            <a:r>
              <a:rPr lang="ru-RU" dirty="0">
                <a:solidFill>
                  <a:srgbClr val="00000A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подведение итогов работы по проекту</a:t>
            </a:r>
            <a:r>
              <a:rPr lang="ru-RU" dirty="0" smtClean="0">
                <a:solidFill>
                  <a:srgbClr val="00000A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5725" marR="191770" lvl="0" indent="-6350">
              <a:lnSpc>
                <a:spcPct val="108000"/>
              </a:lnSpc>
            </a:pPr>
            <a:r>
              <a:rPr lang="ru-RU" i="1" dirty="0" smtClean="0">
                <a:solidFill>
                  <a:srgbClr val="0070C0"/>
                </a:solidFill>
                <a:ea typeface="Arial" panose="020B0604020202020204" pitchFamily="34" charset="0"/>
              </a:rPr>
              <a:t> Участники </a:t>
            </a:r>
            <a:r>
              <a:rPr lang="ru-RU" i="1" dirty="0">
                <a:solidFill>
                  <a:srgbClr val="0070C0"/>
                </a:solidFill>
                <a:ea typeface="Arial" panose="020B0604020202020204" pitchFamily="34" charset="0"/>
              </a:rPr>
              <a:t>проекта: </a:t>
            </a: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воспитанница средней группы, родители, воспитатель, </a:t>
            </a:r>
            <a:r>
              <a:rPr lang="ru-RU" dirty="0" smtClean="0">
                <a:solidFill>
                  <a:srgbClr val="000000"/>
                </a:solidFill>
                <a:ea typeface="Arial" panose="020B0604020202020204" pitchFamily="34" charset="0"/>
              </a:rPr>
              <a:t>педагог </a:t>
            </a: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дополнительного образования.</a:t>
            </a:r>
            <a:endParaRPr lang="ru-RU" sz="12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85725" marR="191770" lvl="0" indent="-6350">
              <a:lnSpc>
                <a:spcPct val="108000"/>
              </a:lnSpc>
            </a:pPr>
            <a:r>
              <a:rPr lang="ru-RU" i="1" dirty="0" smtClean="0">
                <a:solidFill>
                  <a:srgbClr val="0070C0"/>
                </a:solidFill>
                <a:ea typeface="Arial" panose="020B0604020202020204" pitchFamily="34" charset="0"/>
              </a:rPr>
              <a:t> Срок </a:t>
            </a:r>
            <a:r>
              <a:rPr lang="ru-RU" i="1" dirty="0">
                <a:solidFill>
                  <a:srgbClr val="0070C0"/>
                </a:solidFill>
                <a:ea typeface="Arial" panose="020B0604020202020204" pitchFamily="34" charset="0"/>
              </a:rPr>
              <a:t>реализации проекта: </a:t>
            </a: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краткосрочный </a:t>
            </a:r>
            <a:r>
              <a:rPr lang="ru-RU" dirty="0" smtClean="0">
                <a:solidFill>
                  <a:srgbClr val="000000"/>
                </a:solidFill>
                <a:ea typeface="Arial" panose="020B0604020202020204" pitchFamily="34" charset="0"/>
              </a:rPr>
              <a:t>(1 неделя).</a:t>
            </a:r>
            <a:endParaRPr lang="ru-RU" sz="12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95"/>
              </a:spcAft>
              <a:buClr>
                <a:srgbClr val="00000A"/>
              </a:buClr>
              <a:buSzPts val="1800"/>
              <a:buFont typeface="+mj-lt"/>
              <a:buAutoNum type="romanUcPeriod"/>
            </a:pPr>
            <a:endParaRPr lang="ru-RU" sz="11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4542" y="508165"/>
            <a:ext cx="8220808" cy="4039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735" marR="312420" indent="-635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ea typeface="Arial" panose="020B0604020202020204" pitchFamily="34" charset="0"/>
              </a:rPr>
              <a:t>Методы исследования</a:t>
            </a:r>
          </a:p>
          <a:p>
            <a:pPr marL="85725" marR="191770" indent="-6350">
              <a:lnSpc>
                <a:spcPct val="108000"/>
              </a:lnSpc>
            </a:pPr>
            <a:r>
              <a:rPr lang="ru-RU" b="1" dirty="0">
                <a:solidFill>
                  <a:srgbClr val="000000"/>
                </a:solidFill>
                <a:ea typeface="Arial" panose="020B0604020202020204" pitchFamily="34" charset="0"/>
              </a:rPr>
              <a:t>Что я знаю? </a:t>
            </a: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Мой папа работает на машине.</a:t>
            </a:r>
            <a:endParaRPr lang="ru-RU" sz="12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85725" marR="191770" indent="-6350">
              <a:lnSpc>
                <a:spcPct val="108000"/>
              </a:lnSpc>
            </a:pPr>
            <a:r>
              <a:rPr lang="ru-RU" b="1" dirty="0">
                <a:solidFill>
                  <a:srgbClr val="000000"/>
                </a:solidFill>
                <a:ea typeface="Arial" panose="020B0604020202020204" pitchFamily="34" charset="0"/>
              </a:rPr>
              <a:t>Что хочу узнать? </a:t>
            </a: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Чем папа занимается на этой машине, какую пользу он приносит людям и рассказать об этом.</a:t>
            </a:r>
            <a:endParaRPr lang="ru-RU" sz="12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88900">
              <a:lnSpc>
                <a:spcPct val="107000"/>
              </a:lnSpc>
            </a:pPr>
            <a:r>
              <a:rPr lang="ru-RU" b="1" dirty="0">
                <a:solidFill>
                  <a:srgbClr val="000000"/>
                </a:solidFill>
                <a:ea typeface="Arial" panose="020B0604020202020204" pitchFamily="34" charset="0"/>
              </a:rPr>
              <a:t>Как узнать? </a:t>
            </a:r>
            <a:endParaRPr lang="ru-RU" sz="12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342900" marR="191770" lvl="0" indent="-342900" fontAlgn="base">
              <a:lnSpc>
                <a:spcPct val="108000"/>
              </a:lnSpc>
              <a:buClr>
                <a:srgbClr val="000000"/>
              </a:buClr>
              <a:buSzPts val="1600"/>
              <a:buFont typeface="Symbol" panose="05050102010706020507" pitchFamily="18" charset="2"/>
              <a:buChar char="-"/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Подумай сам.</a:t>
            </a:r>
            <a:endParaRPr lang="ru-RU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191770" lvl="0" indent="-342900" fontAlgn="base">
              <a:lnSpc>
                <a:spcPct val="108000"/>
              </a:lnSpc>
              <a:buClr>
                <a:srgbClr val="000000"/>
              </a:buClr>
              <a:buSzPts val="1600"/>
              <a:buFont typeface="Symbol" panose="05050102010706020507" pitchFamily="18" charset="2"/>
              <a:buChar char="-"/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Спроси у взрослого.</a:t>
            </a:r>
            <a:endParaRPr lang="ru-RU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191770" lvl="0" indent="-342900" fontAlgn="base">
              <a:lnSpc>
                <a:spcPct val="108000"/>
              </a:lnSpc>
              <a:buClr>
                <a:srgbClr val="000000"/>
              </a:buClr>
              <a:buSzPts val="1600"/>
              <a:buFont typeface="Symbol" panose="05050102010706020507" pitchFamily="18" charset="2"/>
              <a:buChar char="-"/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Посмотри в книге, получи информацию по интернету с помощью взрослого.</a:t>
            </a:r>
            <a:endParaRPr lang="ru-RU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191770" lvl="0" indent="-342900" fontAlgn="base">
              <a:lnSpc>
                <a:spcPct val="108000"/>
              </a:lnSpc>
              <a:buClr>
                <a:srgbClr val="000000"/>
              </a:buClr>
              <a:buSzPts val="1600"/>
              <a:buFont typeface="Symbol" panose="05050102010706020507" pitchFamily="18" charset="2"/>
              <a:buChar char="-"/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Понаблюдай, поэкспериментируй.</a:t>
            </a:r>
            <a:endParaRPr lang="ru-RU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65735" marR="309880" indent="-635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ea typeface="Arial" panose="020B0604020202020204" pitchFamily="34" charset="0"/>
              </a:rPr>
              <a:t>Предполагаемый результат</a:t>
            </a:r>
          </a:p>
          <a:p>
            <a:pPr marL="85725" marR="191770" indent="-6350">
              <a:lnSpc>
                <a:spcPct val="108000"/>
              </a:lnSpc>
            </a:pP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Формирование представлений о важности профессии «водовоз» для людей, проживающих в поселке. Обогащение знаний о труде взрослых, через знакомство с профессией отца</a:t>
            </a:r>
            <a:r>
              <a:rPr lang="ru-RU" dirty="0" smtClean="0">
                <a:solidFill>
                  <a:srgbClr val="000000"/>
                </a:solidFill>
                <a:ea typeface="Arial" panose="020B0604020202020204" pitchFamily="34" charset="0"/>
              </a:rPr>
              <a:t>.</a:t>
            </a:r>
            <a:endParaRPr lang="ru-RU" sz="12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99" y="4603250"/>
            <a:ext cx="2670279" cy="19996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192" y="4264694"/>
            <a:ext cx="4578594" cy="242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3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6957" y="456916"/>
            <a:ext cx="8071338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020" marR="245110" algn="ctr">
              <a:lnSpc>
                <a:spcPct val="107000"/>
              </a:lnSpc>
              <a:spcAft>
                <a:spcPts val="2255"/>
              </a:spcAft>
            </a:pPr>
            <a:r>
              <a:rPr lang="ru-RU" sz="2000" b="1" dirty="0" smtClean="0">
                <a:solidFill>
                  <a:srgbClr val="0070C0"/>
                </a:solidFill>
                <a:ea typeface="Arial" panose="020B0604020202020204" pitchFamily="34" charset="0"/>
              </a:rPr>
              <a:t>Этапы деятельности</a:t>
            </a:r>
          </a:p>
          <a:p>
            <a:pPr marL="74930" indent="-635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Я сделала сама: </a:t>
            </a:r>
            <a:endParaRPr lang="ru-RU" sz="11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261620" lvl="0" indent="-342900" fontAlgn="base">
              <a:lnSpc>
                <a:spcPct val="103000"/>
              </a:lnSpc>
              <a:spcAft>
                <a:spcPts val="85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Рассматривала </a:t>
            </a: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картинки и иллюстрации в энциклопедии «Профессии»</a:t>
            </a:r>
            <a:endParaRPr lang="ru-RU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261620" lvl="0" indent="-342900" fontAlgn="base">
              <a:lnSpc>
                <a:spcPct val="103000"/>
              </a:lnSpc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Смотрела мультфильм: </a:t>
            </a:r>
            <a:r>
              <a:rPr lang="ru-RU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ссылка</a:t>
            </a:r>
          </a:p>
          <a:p>
            <a:pPr marL="342900" marR="261620" lvl="0" indent="-342900" fontAlgn="base">
              <a:lnSpc>
                <a:spcPct val="103000"/>
              </a:lnSpc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Рассматривала </a:t>
            </a: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семейный </a:t>
            </a:r>
            <a:r>
              <a:rPr lang="ru-RU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фотоальбом</a:t>
            </a:r>
            <a:endParaRPr lang="en-US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261620" lvl="0" indent="-342900" fontAlgn="base">
              <a:lnSpc>
                <a:spcPct val="103000"/>
              </a:lnSpc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Познакомилась с пользой воды у себя дома</a:t>
            </a:r>
            <a:endParaRPr lang="ru-RU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4711">
            <a:off x="6161846" y="2018568"/>
            <a:ext cx="2476826" cy="3303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104" y="3182153"/>
            <a:ext cx="2499577" cy="33287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61212">
            <a:off x="422664" y="2854898"/>
            <a:ext cx="2308459" cy="307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4483" y="182563"/>
            <a:ext cx="8623332" cy="16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930" indent="-6350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</a:rPr>
              <a:t>Делала с родителями: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261620" lvl="0" indent="-342900" fontAlgn="base">
              <a:lnSpc>
                <a:spcPct val="103000"/>
              </a:lnSpc>
              <a:spcAft>
                <a:spcPts val="85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Изучала историю профессии «Водовоз» по интернету</a:t>
            </a:r>
          </a:p>
          <a:p>
            <a:pPr marL="342900" marR="261620" lvl="0" indent="-342900" fontAlgn="base">
              <a:lnSpc>
                <a:spcPct val="103000"/>
              </a:lnSpc>
              <a:spcAft>
                <a:spcPts val="85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Разучивала отрывок песенки из советского кинофильма «Волга-Волга»</a:t>
            </a:r>
          </a:p>
          <a:p>
            <a:pPr marL="342900" marR="261620" lvl="0" indent="-342900" fontAlgn="base">
              <a:lnSpc>
                <a:spcPct val="103000"/>
              </a:lnSpc>
              <a:spcAft>
                <a:spcPts val="85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Прокатилась с папой на машине «Водовозка»</a:t>
            </a:r>
          </a:p>
          <a:p>
            <a:pPr marL="342900" marR="261620" lvl="0" indent="-342900" fontAlgn="base">
              <a:lnSpc>
                <a:spcPct val="103000"/>
              </a:lnSpc>
              <a:spcAft>
                <a:spcPts val="6395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Интервьюирование (разговор с папой о профессии): Ты любишь свою профессию? Какую пользу ты приносишь людям? Зачем нужна профессия «Водовоз» в современное время?</a:t>
            </a:r>
            <a:endParaRPr lang="ru-RU" sz="16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330" y="2759641"/>
            <a:ext cx="2414571" cy="3216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103" y="1958860"/>
            <a:ext cx="3118695" cy="23406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68" y="4421424"/>
            <a:ext cx="2703854" cy="20257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83" y="2140024"/>
            <a:ext cx="2693728" cy="20190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t="-1" b="33241"/>
          <a:stretch/>
        </p:blipFill>
        <p:spPr>
          <a:xfrm>
            <a:off x="5608710" y="4380636"/>
            <a:ext cx="3394715" cy="229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0381" y="371785"/>
            <a:ext cx="6336726" cy="2755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930" indent="-6350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</a:rPr>
              <a:t>Делала в детском саду: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261620" lvl="0" indent="-342900" fontAlgn="base">
              <a:lnSpc>
                <a:spcPct val="103000"/>
              </a:lnSpc>
              <a:spcAft>
                <a:spcPts val="85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Экспериментировала с водой (изучала свойства воды) – НОД по экспериментированию с водой в средней группе на тему «Свойства воды»</a:t>
            </a:r>
            <a:endParaRPr lang="ru-RU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261620" lvl="0" indent="-342900" fontAlgn="base">
              <a:lnSpc>
                <a:spcPct val="103000"/>
              </a:lnSpc>
              <a:spcAft>
                <a:spcPts val="85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Разукрашивала раскраску «Водовоз»</a:t>
            </a:r>
            <a:endParaRPr lang="ru-RU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261620" lvl="0" indent="-342900" fontAlgn="base">
              <a:lnSpc>
                <a:spcPct val="103000"/>
              </a:lnSpc>
              <a:spcAft>
                <a:spcPts val="85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Беседовала с воспитателем и педагогом </a:t>
            </a:r>
            <a:endParaRPr lang="ru-RU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261620" lvl="0" fontAlgn="base">
              <a:lnSpc>
                <a:spcPct val="103000"/>
              </a:lnSpc>
              <a:spcAft>
                <a:spcPts val="85"/>
              </a:spcAft>
              <a:buClr>
                <a:srgbClr val="000000"/>
              </a:buClr>
              <a:buSzPts val="1800"/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дополнительного </a:t>
            </a: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образования</a:t>
            </a:r>
            <a:endParaRPr lang="ru-RU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261620" lvl="0" indent="-342900" fontAlgn="base">
              <a:lnSpc>
                <a:spcPct val="103000"/>
              </a:lnSpc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Рассказывала детям в группе о профессии </a:t>
            </a:r>
            <a:endParaRPr lang="ru-RU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261620" lvl="0" fontAlgn="base">
              <a:lnSpc>
                <a:spcPct val="103000"/>
              </a:lnSpc>
              <a:spcAft>
                <a:spcPts val="6395"/>
              </a:spcAft>
              <a:buClr>
                <a:srgbClr val="000000"/>
              </a:buClr>
              <a:buSzPts val="1800"/>
            </a:pPr>
            <a:r>
              <a:rPr lang="ru-RU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папы и  значении </a:t>
            </a: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этой профессии в </a:t>
            </a:r>
            <a:r>
              <a:rPr lang="ru-RU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п. </a:t>
            </a: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Витим</a:t>
            </a:r>
            <a:endParaRPr lang="ru-RU" sz="11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9441">
            <a:off x="2078444" y="3328421"/>
            <a:ext cx="1908213" cy="23410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17289">
            <a:off x="289782" y="3634554"/>
            <a:ext cx="1809557" cy="24104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950">
            <a:off x="6951471" y="235719"/>
            <a:ext cx="1710845" cy="22744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5066">
            <a:off x="3991068" y="3488540"/>
            <a:ext cx="1762745" cy="23503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86470">
            <a:off x="6601508" y="2919165"/>
            <a:ext cx="2213954" cy="20144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32825">
            <a:off x="5595162" y="4489111"/>
            <a:ext cx="1598181" cy="21024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438843">
            <a:off x="5136759" y="1538106"/>
            <a:ext cx="1802976" cy="17028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73297">
            <a:off x="7291446" y="4817546"/>
            <a:ext cx="1425720" cy="190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7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32682" y="230776"/>
            <a:ext cx="8088923" cy="3449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735" marR="495935" indent="-6350" algn="ctr">
              <a:lnSpc>
                <a:spcPct val="107000"/>
              </a:lnSpc>
              <a:spcAft>
                <a:spcPts val="2310"/>
              </a:spcAft>
            </a:pPr>
            <a:r>
              <a:rPr lang="ru-RU" sz="2000" b="1" dirty="0">
                <a:solidFill>
                  <a:srgbClr val="0070C0"/>
                </a:solidFill>
                <a:ea typeface="Arial" panose="020B0604020202020204" pitchFamily="34" charset="0"/>
              </a:rPr>
              <a:t>ЗАКЛЮЧЕНИЕ</a:t>
            </a:r>
            <a:endParaRPr lang="ru-RU" sz="1100" dirty="0">
              <a:solidFill>
                <a:srgbClr val="0070C0"/>
              </a:solidFill>
              <a:ea typeface="Calibri" panose="020F0502020204030204" pitchFamily="34" charset="0"/>
            </a:endParaRPr>
          </a:p>
          <a:p>
            <a:pPr marL="441325" indent="-6350">
              <a:lnSpc>
                <a:spcPct val="107000"/>
              </a:lnSpc>
            </a:pPr>
            <a:r>
              <a:rPr lang="ru-RU" sz="2000" b="1" dirty="0">
                <a:solidFill>
                  <a:srgbClr val="000000"/>
                </a:solidFill>
                <a:ea typeface="Arial" panose="020B0604020202020204" pitchFamily="34" charset="0"/>
              </a:rPr>
              <a:t>Результативность </a:t>
            </a:r>
          </a:p>
          <a:p>
            <a:pPr marL="450850" marR="736600" indent="-6350">
              <a:lnSpc>
                <a:spcPct val="107000"/>
              </a:lnSpc>
            </a:pPr>
            <a:r>
              <a:rPr lang="ru-RU" dirty="0" smtClean="0">
                <a:solidFill>
                  <a:srgbClr val="000000"/>
                </a:solidFill>
                <a:ea typeface="Arial" panose="020B0604020202020204" pitchFamily="34" charset="0"/>
              </a:rPr>
              <a:t>В ходе проекта ребенок познакомился с профессией отца. Понял, что живые </a:t>
            </a: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существа не могут жить без воды, также как без воздуха, тепла и </a:t>
            </a:r>
            <a:r>
              <a:rPr lang="ru-RU" dirty="0" smtClean="0">
                <a:solidFill>
                  <a:srgbClr val="000000"/>
                </a:solidFill>
                <a:ea typeface="Arial" panose="020B0604020202020204" pitchFamily="34" charset="0"/>
              </a:rPr>
              <a:t>света. Человеку </a:t>
            </a: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вода </a:t>
            </a:r>
            <a:r>
              <a:rPr lang="ru-RU" dirty="0" smtClean="0">
                <a:solidFill>
                  <a:srgbClr val="000000"/>
                </a:solidFill>
                <a:ea typeface="Arial" panose="020B0604020202020204" pitchFamily="34" charset="0"/>
              </a:rPr>
              <a:t>нужна </a:t>
            </a: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во всем (для питья, приготовления пищи, стирки белья, мытья тела, посуды, обуви, уборки помещений</a:t>
            </a:r>
            <a:r>
              <a:rPr lang="ru-RU" dirty="0" smtClean="0">
                <a:solidFill>
                  <a:srgbClr val="000000"/>
                </a:solidFill>
                <a:ea typeface="Arial" panose="020B0604020202020204" pitchFamily="34" charset="0"/>
              </a:rPr>
              <a:t>).</a:t>
            </a:r>
            <a:endParaRPr lang="ru-RU" sz="11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441325" indent="-6350">
              <a:lnSpc>
                <a:spcPct val="107000"/>
              </a:lnSpc>
            </a:pPr>
            <a:r>
              <a:rPr lang="ru-RU" sz="2000" b="1" dirty="0">
                <a:solidFill>
                  <a:srgbClr val="000000"/>
                </a:solidFill>
                <a:ea typeface="Arial" panose="020B0604020202020204" pitchFamily="34" charset="0"/>
              </a:rPr>
              <a:t>Вывод </a:t>
            </a:r>
          </a:p>
          <a:p>
            <a:pPr marL="450850" marR="194945" indent="-6350">
              <a:lnSpc>
                <a:spcPct val="107000"/>
              </a:lnSpc>
              <a:spcAft>
                <a:spcPts val="15"/>
              </a:spcAft>
            </a:pPr>
            <a:r>
              <a:rPr lang="ru-RU" dirty="0" smtClean="0">
                <a:solidFill>
                  <a:srgbClr val="000000"/>
                </a:solidFill>
                <a:ea typeface="Arial" panose="020B0604020202020204" pitchFamily="34" charset="0"/>
              </a:rPr>
              <a:t>Профессия </a:t>
            </a: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«водовоз» нужна жителям п. </a:t>
            </a:r>
            <a:r>
              <a:rPr lang="ru-RU" dirty="0" smtClean="0">
                <a:solidFill>
                  <a:srgbClr val="000000"/>
                </a:solidFill>
                <a:ea typeface="Arial" panose="020B0604020202020204" pitchFamily="34" charset="0"/>
              </a:rPr>
              <a:t>Витим, </a:t>
            </a:r>
            <a:r>
              <a:rPr lang="ru-RU" dirty="0">
                <a:solidFill>
                  <a:srgbClr val="000000"/>
                </a:solidFill>
                <a:ea typeface="Arial" panose="020B0604020202020204" pitchFamily="34" charset="0"/>
              </a:rPr>
              <a:t>она приносит огромную пользу людям, у которых нет центрального водопровода.</a:t>
            </a:r>
            <a:endParaRPr lang="ru-RU" sz="11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5354">
            <a:off x="6586683" y="3646910"/>
            <a:ext cx="1998453" cy="26611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23582">
            <a:off x="7131026" y="443230"/>
            <a:ext cx="1773524" cy="23676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3233" t="12177" b="8898"/>
          <a:stretch/>
        </p:blipFill>
        <p:spPr>
          <a:xfrm>
            <a:off x="274862" y="3911343"/>
            <a:ext cx="3774996" cy="26367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24577"/>
          <a:stretch/>
        </p:blipFill>
        <p:spPr>
          <a:xfrm rot="301142">
            <a:off x="3559200" y="3748458"/>
            <a:ext cx="1804326" cy="1813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3365" y="4872273"/>
            <a:ext cx="1654492" cy="165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6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0484" y="631977"/>
            <a:ext cx="8005396" cy="3049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45465" algn="ctr">
              <a:lnSpc>
                <a:spcPct val="107000"/>
              </a:lnSpc>
              <a:spcAft>
                <a:spcPts val="2900"/>
              </a:spcAft>
            </a:pP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Список литературы:</a:t>
            </a:r>
            <a:endParaRPr lang="ru-RU" sz="11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91770" lvl="0" indent="-342900" fontAlgn="base">
              <a:lnSpc>
                <a:spcPct val="108000"/>
              </a:lnSpc>
              <a:spcAft>
                <a:spcPts val="230"/>
              </a:spcAft>
              <a:buClr>
                <a:srgbClr val="000000"/>
              </a:buClr>
              <a:buSzPts val="1600"/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Грищенко В. Профессии для малышей. Издательство: </a:t>
            </a:r>
            <a:r>
              <a:rPr lang="ru-RU" sz="16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Проф</a:t>
            </a: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-Пресс, 2019 г.</a:t>
            </a:r>
            <a:endParaRPr lang="ru-RU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191770" lvl="0" indent="-342900" fontAlgn="base">
              <a:lnSpc>
                <a:spcPct val="108000"/>
              </a:lnSpc>
              <a:spcAft>
                <a:spcPts val="230"/>
              </a:spcAft>
              <a:buClr>
                <a:srgbClr val="000000"/>
              </a:buClr>
              <a:buSzPts val="1600"/>
              <a:buFont typeface="+mj-lt"/>
              <a:buAutoNum type="arabicPeriod"/>
            </a:pPr>
            <a:r>
              <a:rPr lang="ru-RU" sz="16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Ульева</a:t>
            </a: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Е. Книга 100 профессий: энциклопедия для малышей в сказках. </a:t>
            </a:r>
            <a:endParaRPr lang="ru-RU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05765" marR="191770" indent="-6350">
              <a:lnSpc>
                <a:spcPct val="108000"/>
              </a:lnSpc>
              <a:spcAft>
                <a:spcPts val="23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2-е изд. Издательство: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Феник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-Премьер, 2019 г.</a:t>
            </a:r>
            <a:endParaRPr lang="ru-RU"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91770" lvl="0" indent="-342900" fontAlgn="base">
              <a:lnSpc>
                <a:spcPct val="108000"/>
              </a:lnSpc>
              <a:spcAft>
                <a:spcPts val="230"/>
              </a:spcAft>
              <a:buClr>
                <a:srgbClr val="000000"/>
              </a:buClr>
              <a:buSzPts val="1600"/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Интернет-источники</a:t>
            </a:r>
            <a:endParaRPr lang="ru-RU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742950" marR="191770" lvl="1" indent="-285750" fontAlgn="base">
              <a:lnSpc>
                <a:spcPct val="108000"/>
              </a:lnSpc>
              <a:spcAft>
                <a:spcPts val="230"/>
              </a:spcAft>
              <a:buClr>
                <a:srgbClr val="000000"/>
              </a:buClr>
              <a:buSzPts val="1600"/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Культура. РФ. - Старые и исчезнувшие профессии на картинках </a:t>
            </a:r>
            <a:r>
              <a:rPr lang="ru-RU" sz="1600" dirty="0">
                <a:solidFill>
                  <a:srgbClr val="0563C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3"/>
              </a:rPr>
              <a:t>https://www.culture.ru/</a:t>
            </a:r>
            <a:endParaRPr lang="ru-RU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742950" marR="191770" lvl="1" indent="-285750" fontAlgn="base">
              <a:lnSpc>
                <a:spcPct val="108000"/>
              </a:lnSpc>
              <a:spcAft>
                <a:spcPts val="230"/>
              </a:spcAft>
              <a:buClr>
                <a:srgbClr val="000000"/>
              </a:buClr>
              <a:buSzPts val="1600"/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Волкова Н., Волков В. - Профессии старой России в рисунках и фотографиях </a:t>
            </a:r>
            <a:r>
              <a:rPr lang="ru-RU" sz="1600" dirty="0">
                <a:solidFill>
                  <a:srgbClr val="0563C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4"/>
              </a:rPr>
              <a:t>https://www.labirint.ru/books/510884/</a:t>
            </a:r>
            <a:endParaRPr lang="ru-RU" sz="11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2447">
            <a:off x="6679647" y="3943693"/>
            <a:ext cx="1974494" cy="26219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7337" y="3852011"/>
            <a:ext cx="2892448" cy="2649612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25771"/>
          <a:stretch/>
        </p:blipFill>
        <p:spPr>
          <a:xfrm rot="21257421">
            <a:off x="367376" y="3986560"/>
            <a:ext cx="2562585" cy="25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7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689</Words>
  <Application>Microsoft Office PowerPoint</Application>
  <PresentationFormat>Экран (4:3)</PresentationFormat>
  <Paragraphs>71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Symbol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</dc:creator>
  <cp:lastModifiedBy>Шкоденко Ирина</cp:lastModifiedBy>
  <cp:revision>25</cp:revision>
  <dcterms:created xsi:type="dcterms:W3CDTF">2024-01-11T13:50:52Z</dcterms:created>
  <dcterms:modified xsi:type="dcterms:W3CDTF">2024-01-24T05:08:13Z</dcterms:modified>
</cp:coreProperties>
</file>