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110" y="-10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15.11.2013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15.11.2013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15.11.2013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15.11.2013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15.11.2013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15.11.2013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15.11.2013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15.11.2013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15.11.2013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15.11.2013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15.11.2013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15.11.2013</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32656" y="251520"/>
            <a:ext cx="6117332" cy="792088"/>
          </a:xfrm>
        </p:spPr>
        <p:txBody>
          <a:bodyPr>
            <a:normAutofit fontScale="90000"/>
          </a:bodyPr>
          <a:lstStyle/>
          <a:p>
            <a:r>
              <a:rPr lang="ru-RU"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Консультация для родителей</a:t>
            </a:r>
            <a:br>
              <a:rPr lang="ru-RU"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ru-RU"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"Компьютерные игры</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lang="ru-RU"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Подзаголовок 2"/>
          <p:cNvSpPr>
            <a:spLocks noGrp="1"/>
          </p:cNvSpPr>
          <p:nvPr>
            <p:ph type="subTitle" idx="1"/>
          </p:nvPr>
        </p:nvSpPr>
        <p:spPr>
          <a:xfrm>
            <a:off x="0" y="1259632"/>
            <a:ext cx="6858000" cy="7884368"/>
          </a:xfrm>
        </p:spPr>
        <p:txBody>
          <a:bodyPr>
            <a:noAutofit/>
          </a:bodyPr>
          <a:lstStyle/>
          <a:p>
            <a:r>
              <a:rPr lang="ru-RU" sz="1200" b="1" u="sng" spc="50" dirty="0">
                <a:solidFill>
                  <a:schemeClr val="tx1"/>
                </a:solidFill>
                <a:latin typeface="Times New Roman" pitchFamily="18" charset="0"/>
                <a:cs typeface="Times New Roman" pitchFamily="18" charset="0"/>
              </a:rPr>
              <a:t>Правильный выбор компьютерной </a:t>
            </a:r>
            <a:r>
              <a:rPr lang="ru-RU" sz="1200" b="1" u="sng" spc="50" dirty="0" smtClean="0">
                <a:solidFill>
                  <a:schemeClr val="tx1"/>
                </a:solidFill>
                <a:latin typeface="Times New Roman" pitchFamily="18" charset="0"/>
                <a:cs typeface="Times New Roman" pitchFamily="18" charset="0"/>
              </a:rPr>
              <a:t>игры</a:t>
            </a:r>
            <a:r>
              <a:rPr lang="ru-RU" sz="1200" spc="50" dirty="0">
                <a:solidFill>
                  <a:schemeClr val="tx1"/>
                </a:solidFill>
                <a:latin typeface="Times New Roman" pitchFamily="18" charset="0"/>
                <a:cs typeface="Times New Roman" pitchFamily="18" charset="0"/>
              </a:rPr>
              <a:t> </a:t>
            </a:r>
          </a:p>
          <a:p>
            <a:pPr algn="l"/>
            <a:r>
              <a:rPr lang="ru-RU" sz="1200" spc="50" dirty="0">
                <a:solidFill>
                  <a:schemeClr val="tx1"/>
                </a:solidFill>
                <a:latin typeface="Times New Roman" pitchFamily="18" charset="0"/>
                <a:cs typeface="Times New Roman" pitchFamily="18" charset="0"/>
              </a:rPr>
              <a:t>Большинство современных компьютерных игр – мультимедийные. Можно даже </a:t>
            </a:r>
          </a:p>
          <a:p>
            <a:pPr algn="l"/>
            <a:r>
              <a:rPr lang="ru-RU" sz="1200" spc="50" dirty="0">
                <a:solidFill>
                  <a:schemeClr val="tx1"/>
                </a:solidFill>
                <a:latin typeface="Times New Roman" pitchFamily="18" charset="0"/>
                <a:cs typeface="Times New Roman" pitchFamily="18" charset="0"/>
              </a:rPr>
              <a:t>сказать так: </a:t>
            </a:r>
            <a:r>
              <a:rPr lang="ru-RU" sz="1200" spc="50" dirty="0" err="1">
                <a:solidFill>
                  <a:schemeClr val="tx1"/>
                </a:solidFill>
                <a:latin typeface="Times New Roman" pitchFamily="18" charset="0"/>
                <a:cs typeface="Times New Roman" pitchFamily="18" charset="0"/>
              </a:rPr>
              <a:t>мультимедийность</a:t>
            </a:r>
            <a:r>
              <a:rPr lang="ru-RU" sz="1200" spc="50" dirty="0">
                <a:solidFill>
                  <a:schemeClr val="tx1"/>
                </a:solidFill>
                <a:latin typeface="Times New Roman" pitchFamily="18" charset="0"/>
                <a:cs typeface="Times New Roman" pitchFamily="18" charset="0"/>
              </a:rPr>
              <a:t> является основным признаком современных игровых </a:t>
            </a:r>
          </a:p>
          <a:p>
            <a:pPr algn="l"/>
            <a:r>
              <a:rPr lang="ru-RU" sz="1200" spc="50" dirty="0">
                <a:solidFill>
                  <a:schemeClr val="tx1"/>
                </a:solidFill>
                <a:latin typeface="Times New Roman" pitchFamily="18" charset="0"/>
                <a:cs typeface="Times New Roman" pitchFamily="18" charset="0"/>
              </a:rPr>
              <a:t>программ. Конечно, дошкольники чаще всего используют компьютеры не для работы и </a:t>
            </a:r>
          </a:p>
          <a:p>
            <a:pPr algn="l"/>
            <a:r>
              <a:rPr lang="ru-RU" sz="1200" spc="50" dirty="0">
                <a:solidFill>
                  <a:schemeClr val="tx1"/>
                </a:solidFill>
                <a:latin typeface="Times New Roman" pitchFamily="18" charset="0"/>
                <a:cs typeface="Times New Roman" pitchFamily="18" charset="0"/>
              </a:rPr>
              <a:t>обучения, а для игр, неизбежно встает вопрос правильного выбора – какие компьютерные </a:t>
            </a:r>
          </a:p>
          <a:p>
            <a:pPr algn="l"/>
            <a:r>
              <a:rPr lang="ru-RU" sz="1200" spc="50" dirty="0">
                <a:solidFill>
                  <a:schemeClr val="tx1"/>
                </a:solidFill>
                <a:latin typeface="Times New Roman" pitchFamily="18" charset="0"/>
                <a:cs typeface="Times New Roman" pitchFamily="18" charset="0"/>
              </a:rPr>
              <a:t>игры развивают ребенка, а какие из них имеют сомнительную ценность. Поистине </a:t>
            </a:r>
          </a:p>
          <a:p>
            <a:pPr algn="l"/>
            <a:r>
              <a:rPr lang="ru-RU" sz="1200" spc="50" dirty="0">
                <a:solidFill>
                  <a:schemeClr val="tx1"/>
                </a:solidFill>
                <a:latin typeface="Times New Roman" pitchFamily="18" charset="0"/>
                <a:cs typeface="Times New Roman" pitchFamily="18" charset="0"/>
              </a:rPr>
              <a:t>гигантское количество игр, ассортимент которых обновляется практически ежемесячно </a:t>
            </a:r>
          </a:p>
          <a:p>
            <a:pPr algn="l"/>
            <a:r>
              <a:rPr lang="ru-RU" sz="1200" spc="50" dirty="0">
                <a:solidFill>
                  <a:schemeClr val="tx1"/>
                </a:solidFill>
                <a:latin typeface="Times New Roman" pitchFamily="18" charset="0"/>
                <a:cs typeface="Times New Roman" pitchFamily="18" charset="0"/>
              </a:rPr>
              <a:t>(если не еженедельно, может сбить с толку любого. Основных жанров компьютерных игр несколько, но в каждом жанре существуют свои разновидности, так что разных видов компьютерных игр гораздо больше, чем может показаться на первый взгляд. Тем не менее, игры одного жанра имеют между собой достаточно много общего. К тому же на сегодняшний день у фирм – производителей компьютерных игр очень часто практикуется такой прием, как совмещение нескольких жанров в одной игре. Условно это многообразие компьютерных игр можно классифицировать следующим образом. </a:t>
            </a:r>
          </a:p>
          <a:p>
            <a:r>
              <a:rPr lang="en-US" sz="1200" spc="50" dirty="0">
                <a:solidFill>
                  <a:schemeClr val="tx1"/>
                </a:solidFill>
                <a:latin typeface="Times New Roman" pitchFamily="18" charset="0"/>
                <a:cs typeface="Times New Roman" pitchFamily="18" charset="0"/>
              </a:rPr>
              <a:t> </a:t>
            </a:r>
            <a:endParaRPr lang="ru-RU" sz="1200" spc="50" dirty="0">
              <a:solidFill>
                <a:schemeClr val="tx1"/>
              </a:solidFill>
              <a:latin typeface="Times New Roman" pitchFamily="18" charset="0"/>
              <a:cs typeface="Times New Roman" pitchFamily="18" charset="0"/>
            </a:endParaRPr>
          </a:p>
          <a:p>
            <a:r>
              <a:rPr lang="ru-RU" sz="1200" b="1" u="sng" spc="50" dirty="0" err="1" smtClean="0">
                <a:solidFill>
                  <a:schemeClr val="tx1"/>
                </a:solidFill>
                <a:latin typeface="Times New Roman" pitchFamily="18" charset="0"/>
                <a:cs typeface="Times New Roman" pitchFamily="18" charset="0"/>
              </a:rPr>
              <a:t>Адвентурные</a:t>
            </a:r>
            <a:r>
              <a:rPr lang="en-US" sz="1200" b="1" spc="50" dirty="0">
                <a:solidFill>
                  <a:schemeClr val="tx1"/>
                </a:solidFill>
                <a:latin typeface="Times New Roman" pitchFamily="18" charset="0"/>
                <a:cs typeface="Times New Roman" pitchFamily="18" charset="0"/>
              </a:rPr>
              <a:t> </a:t>
            </a:r>
            <a:endParaRPr lang="ru-RU" sz="1200" spc="50" dirty="0">
              <a:solidFill>
                <a:schemeClr val="tx1"/>
              </a:solidFill>
              <a:latin typeface="Times New Roman" pitchFamily="18" charset="0"/>
              <a:cs typeface="Times New Roman" pitchFamily="18" charset="0"/>
            </a:endParaRPr>
          </a:p>
          <a:p>
            <a:pPr algn="l"/>
            <a:r>
              <a:rPr lang="ru-RU" sz="1200" spc="50" dirty="0">
                <a:solidFill>
                  <a:schemeClr val="tx1"/>
                </a:solidFill>
                <a:latin typeface="Times New Roman" pitchFamily="18" charset="0"/>
                <a:cs typeface="Times New Roman" pitchFamily="18" charset="0"/>
              </a:rPr>
              <a:t>Иначе, в переводе с </a:t>
            </a:r>
            <a:r>
              <a:rPr lang="ru-RU" sz="1200" spc="50" dirty="0" err="1">
                <a:solidFill>
                  <a:schemeClr val="tx1"/>
                </a:solidFill>
                <a:latin typeface="Times New Roman" pitchFamily="18" charset="0"/>
                <a:cs typeface="Times New Roman" pitchFamily="18" charset="0"/>
              </a:rPr>
              <a:t>анг</a:t>
            </a:r>
            <a:r>
              <a:rPr lang="ru-RU" sz="1200" spc="50" dirty="0">
                <a:solidFill>
                  <a:schemeClr val="tx1"/>
                </a:solidFill>
                <a:latin typeface="Times New Roman" pitchFamily="18" charset="0"/>
                <a:cs typeface="Times New Roman" pitchFamily="18" charset="0"/>
              </a:rPr>
              <a:t>. яз.,- приключенческие. Визуально </a:t>
            </a:r>
            <a:r>
              <a:rPr lang="ru-RU" sz="1200" spc="50" dirty="0" err="1">
                <a:solidFill>
                  <a:schemeClr val="tx1"/>
                </a:solidFill>
                <a:latin typeface="Times New Roman" pitchFamily="18" charset="0"/>
                <a:cs typeface="Times New Roman" pitchFamily="18" charset="0"/>
              </a:rPr>
              <a:t>адвентурные</a:t>
            </a:r>
            <a:r>
              <a:rPr lang="ru-RU" sz="1200" spc="50" dirty="0">
                <a:solidFill>
                  <a:schemeClr val="tx1"/>
                </a:solidFill>
                <a:latin typeface="Times New Roman" pitchFamily="18" charset="0"/>
                <a:cs typeface="Times New Roman" pitchFamily="18" charset="0"/>
              </a:rPr>
              <a:t> игры </a:t>
            </a:r>
          </a:p>
          <a:p>
            <a:pPr algn="l"/>
            <a:r>
              <a:rPr lang="ru-RU" sz="1200" spc="50" dirty="0">
                <a:solidFill>
                  <a:schemeClr val="tx1"/>
                </a:solidFill>
                <a:latin typeface="Times New Roman" pitchFamily="18" charset="0"/>
                <a:cs typeface="Times New Roman" pitchFamily="18" charset="0"/>
              </a:rPr>
              <a:t>оформлены как мультипликационный фильм, но с интерактивными свойствами </a:t>
            </a:r>
          </a:p>
          <a:p>
            <a:pPr algn="l"/>
            <a:r>
              <a:rPr lang="ru-RU" sz="1200" spc="50" dirty="0">
                <a:solidFill>
                  <a:schemeClr val="tx1"/>
                </a:solidFill>
                <a:latin typeface="Times New Roman" pitchFamily="18" charset="0"/>
                <a:cs typeface="Times New Roman" pitchFamily="18" charset="0"/>
              </a:rPr>
              <a:t>–возможностью управления ходом событий. Для решения поставленных задач необходимо обладать неплохой сообразительностью и развитым логическим мышлением. </a:t>
            </a:r>
          </a:p>
          <a:p>
            <a:pPr algn="l"/>
            <a:r>
              <a:rPr lang="ru-RU" sz="1200" spc="50" dirty="0">
                <a:solidFill>
                  <a:schemeClr val="tx1"/>
                </a:solidFill>
                <a:latin typeface="Times New Roman" pitchFamily="18" charset="0"/>
                <a:cs typeface="Times New Roman" pitchFamily="18" charset="0"/>
              </a:rPr>
              <a:t>Главным подспорьем в данных играх служат находки – различные предметы, </a:t>
            </a:r>
          </a:p>
          <a:p>
            <a:pPr algn="l"/>
            <a:r>
              <a:rPr lang="ru-RU" sz="1200" spc="50" dirty="0">
                <a:solidFill>
                  <a:schemeClr val="tx1"/>
                </a:solidFill>
                <a:latin typeface="Times New Roman" pitchFamily="18" charset="0"/>
                <a:cs typeface="Times New Roman" pitchFamily="18" charset="0"/>
              </a:rPr>
              <a:t>которые встречает персонаж, путешествуя в игровом пространстве внушительных </a:t>
            </a:r>
          </a:p>
          <a:p>
            <a:pPr algn="l"/>
            <a:r>
              <a:rPr lang="ru-RU" sz="1200" spc="50" dirty="0">
                <a:solidFill>
                  <a:schemeClr val="tx1"/>
                </a:solidFill>
                <a:latin typeface="Times New Roman" pitchFamily="18" charset="0"/>
                <a:cs typeface="Times New Roman" pitchFamily="18" charset="0"/>
              </a:rPr>
              <a:t>размеров. При решении проблемы надо использовать те или иные средства, которые </a:t>
            </a:r>
          </a:p>
          <a:p>
            <a:pPr algn="l"/>
            <a:r>
              <a:rPr lang="ru-RU" sz="1200" spc="50" dirty="0">
                <a:solidFill>
                  <a:schemeClr val="tx1"/>
                </a:solidFill>
                <a:latin typeface="Times New Roman" pitchFamily="18" charset="0"/>
                <a:cs typeface="Times New Roman" pitchFamily="18" charset="0"/>
              </a:rPr>
              <a:t>имеются под рукой на данный момент. Способы решения игровых проблем могут быть </a:t>
            </a:r>
          </a:p>
          <a:p>
            <a:pPr algn="l"/>
            <a:r>
              <a:rPr lang="ru-RU" sz="1200" spc="50" dirty="0">
                <a:solidFill>
                  <a:schemeClr val="tx1"/>
                </a:solidFill>
                <a:latin typeface="Times New Roman" pitchFamily="18" charset="0"/>
                <a:cs typeface="Times New Roman" pitchFamily="18" charset="0"/>
              </a:rPr>
              <a:t>самыми разными, как очевидными, так и неожиданными, Например, некоторые знакомые </a:t>
            </a:r>
          </a:p>
          <a:p>
            <a:pPr algn="l"/>
            <a:r>
              <a:rPr lang="ru-RU" sz="1200" spc="50" dirty="0">
                <a:solidFill>
                  <a:schemeClr val="tx1"/>
                </a:solidFill>
                <a:latin typeface="Times New Roman" pitchFamily="18" charset="0"/>
                <a:cs typeface="Times New Roman" pitchFamily="18" charset="0"/>
              </a:rPr>
              <a:t>предметы предстают с некой нестандартной стороны или пользуются не по своему прямому назначению. Немаловажное значение для занимательности </a:t>
            </a:r>
            <a:r>
              <a:rPr lang="ru-RU" sz="1200" spc="50" dirty="0" err="1">
                <a:solidFill>
                  <a:schemeClr val="tx1"/>
                </a:solidFill>
                <a:latin typeface="Times New Roman" pitchFamily="18" charset="0"/>
                <a:cs typeface="Times New Roman" pitchFamily="18" charset="0"/>
              </a:rPr>
              <a:t>адвентурных</a:t>
            </a:r>
            <a:r>
              <a:rPr lang="ru-RU" sz="1200" spc="50" dirty="0">
                <a:solidFill>
                  <a:schemeClr val="tx1"/>
                </a:solidFill>
                <a:latin typeface="Times New Roman" pitchFamily="18" charset="0"/>
                <a:cs typeface="Times New Roman" pitchFamily="18" charset="0"/>
              </a:rPr>
              <a:t> игр имеет баланс между сложностью и простотой: решения головоломок. Если задачи слишком сложны для ребенка дошкольного возраста, то он быстро теряет интерес к игре; если слишком легки — быстро проходит всю игру и не испытывает чувства удовлетворения, свойственного человеку от преодоления сложных препятствий. </a:t>
            </a:r>
          </a:p>
          <a:p>
            <a:pPr algn="l"/>
            <a:endParaRPr lang="ru-RU" sz="1200" spc="50" dirty="0"/>
          </a:p>
        </p:txBody>
      </p:sp>
      <p:pic>
        <p:nvPicPr>
          <p:cNvPr id="4" name="Рисунок 3" descr="C:\Users\Метод кабинет 2\Desktop\1283701114_smallgames.ws_2.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73216" y="8175801"/>
            <a:ext cx="1484784" cy="972791"/>
          </a:xfrm>
          <a:prstGeom prst="rect">
            <a:avLst/>
          </a:prstGeom>
          <a:noFill/>
          <a:ln>
            <a:noFill/>
          </a:ln>
        </p:spPr>
      </p:pic>
      <p:pic>
        <p:nvPicPr>
          <p:cNvPr id="5" name="Рисунок 4" descr="C:\Users\Метод кабинет 2\Desktop\Snow-Whit.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47930" y="8175801"/>
            <a:ext cx="1708150" cy="968199"/>
          </a:xfrm>
          <a:prstGeom prst="rect">
            <a:avLst/>
          </a:prstGeom>
          <a:noFill/>
          <a:ln>
            <a:noFill/>
          </a:ln>
        </p:spPr>
      </p:pic>
      <p:pic>
        <p:nvPicPr>
          <p:cNvPr id="6" name="Рисунок 5" descr="C:\Users\Метод кабинет 2\Desktop\d726879938.jpg"/>
          <p:cNvPicPr/>
          <p:nvPr/>
        </p:nvPicPr>
        <p:blipFill>
          <a:blip r:embed="rId4">
            <a:extLst>
              <a:ext uri="{28A0092B-C50C-407E-A947-70E740481C1C}">
                <a14:useLocalDpi xmlns:a14="http://schemas.microsoft.com/office/drawing/2010/main" val="0"/>
              </a:ext>
            </a:extLst>
          </a:blip>
          <a:srcRect/>
          <a:stretch>
            <a:fillRect/>
          </a:stretch>
        </p:blipFill>
        <p:spPr bwMode="auto">
          <a:xfrm>
            <a:off x="1723734" y="8175801"/>
            <a:ext cx="1924195" cy="972791"/>
          </a:xfrm>
          <a:prstGeom prst="rect">
            <a:avLst/>
          </a:prstGeom>
          <a:noFill/>
          <a:ln>
            <a:noFill/>
          </a:ln>
        </p:spPr>
      </p:pic>
      <p:pic>
        <p:nvPicPr>
          <p:cNvPr id="7" name="Рисунок 6" descr="C:\Users\Метод кабинет 2\Desktop\English_4.jpg"/>
          <p:cNvPicPr/>
          <p:nvPr/>
        </p:nvPicPr>
        <p:blipFill>
          <a:blip r:embed="rId5">
            <a:extLst>
              <a:ext uri="{28A0092B-C50C-407E-A947-70E740481C1C}">
                <a14:useLocalDpi xmlns:a14="http://schemas.microsoft.com/office/drawing/2010/main" val="0"/>
              </a:ext>
            </a:extLst>
          </a:blip>
          <a:srcRect/>
          <a:stretch>
            <a:fillRect/>
          </a:stretch>
        </p:blipFill>
        <p:spPr bwMode="auto">
          <a:xfrm>
            <a:off x="0" y="8175801"/>
            <a:ext cx="1723734" cy="972791"/>
          </a:xfrm>
          <a:prstGeom prst="rect">
            <a:avLst/>
          </a:prstGeom>
          <a:noFill/>
          <a:ln>
            <a:noFill/>
          </a:ln>
        </p:spPr>
      </p:pic>
    </p:spTree>
    <p:extLst>
      <p:ext uri="{BB962C8B-B14F-4D97-AF65-F5344CB8AC3E}">
        <p14:creationId xmlns:p14="http://schemas.microsoft.com/office/powerpoint/2010/main" val="2899349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6858000" cy="9144000"/>
          </a:xfrm>
        </p:spPr>
        <p:txBody>
          <a:bodyPr>
            <a:noAutofit/>
          </a:bodyPr>
          <a:lstStyle/>
          <a:p>
            <a:pPr marL="0" indent="0" algn="ctr">
              <a:buNone/>
            </a:pPr>
            <a:r>
              <a:rPr lang="ru-RU" sz="1400" b="1" u="sng" dirty="0" smtClean="0">
                <a:latin typeface="Times New Roman" pitchFamily="18" charset="0"/>
                <a:cs typeface="Times New Roman" pitchFamily="18" charset="0"/>
              </a:rPr>
              <a:t>Стратегии</a:t>
            </a:r>
            <a:r>
              <a:rPr lang="ru-RU" sz="1400" b="1" dirty="0">
                <a:latin typeface="Times New Roman" pitchFamily="18" charset="0"/>
                <a:cs typeface="Times New Roman" pitchFamily="18" charset="0"/>
              </a:rPr>
              <a:t> </a:t>
            </a:r>
            <a:endParaRPr lang="ru-RU" sz="1400" dirty="0">
              <a:latin typeface="Times New Roman" pitchFamily="18" charset="0"/>
              <a:cs typeface="Times New Roman" pitchFamily="18" charset="0"/>
            </a:endParaRPr>
          </a:p>
          <a:p>
            <a:pPr marL="0" indent="0">
              <a:buNone/>
            </a:pPr>
            <a:r>
              <a:rPr lang="ru-RU" sz="1400" dirty="0">
                <a:latin typeface="Times New Roman" pitchFamily="18" charset="0"/>
                <a:cs typeface="Times New Roman" pitchFamily="18" charset="0"/>
              </a:rPr>
              <a:t>Основная цель стратегических игр управление ресурсами, полезными ископаемыми, </a:t>
            </a:r>
          </a:p>
          <a:p>
            <a:pPr marL="0" indent="0">
              <a:buNone/>
            </a:pPr>
            <a:r>
              <a:rPr lang="ru-RU" sz="1400" dirty="0">
                <a:latin typeface="Times New Roman" pitchFamily="18" charset="0"/>
                <a:cs typeface="Times New Roman" pitchFamily="18" charset="0"/>
              </a:rPr>
              <a:t>войсками, энергией другими подобными со</a:t>
            </a:r>
          </a:p>
          <a:p>
            <a:pPr marL="0" indent="0">
              <a:buNone/>
            </a:pPr>
            <a:r>
              <a:rPr lang="ru-RU" sz="1400" dirty="0" err="1">
                <a:latin typeface="Times New Roman" pitchFamily="18" charset="0"/>
                <a:cs typeface="Times New Roman" pitchFamily="18" charset="0"/>
              </a:rPr>
              <a:t>ставляющими</a:t>
            </a:r>
            <a:r>
              <a:rPr lang="ru-RU" sz="1400" dirty="0">
                <a:latin typeface="Times New Roman" pitchFamily="18" charset="0"/>
                <a:cs typeface="Times New Roman" pitchFamily="18" charset="0"/>
              </a:rPr>
              <a:t> (юнитами). При этом зачастую </a:t>
            </a:r>
          </a:p>
          <a:p>
            <a:pPr marL="0" indent="0">
              <a:buNone/>
            </a:pPr>
            <a:r>
              <a:rPr lang="ru-RU" sz="1400" dirty="0">
                <a:latin typeface="Times New Roman" pitchFamily="18" charset="0"/>
                <a:cs typeface="Times New Roman" pitchFamily="18" charset="0"/>
              </a:rPr>
              <a:t>необходимо осуществлять не только долговременное планирование, но и следить за </a:t>
            </a:r>
          </a:p>
          <a:p>
            <a:pPr marL="0" indent="0">
              <a:buNone/>
            </a:pPr>
            <a:r>
              <a:rPr lang="ru-RU" sz="1400" dirty="0">
                <a:latin typeface="Times New Roman" pitchFamily="18" charset="0"/>
                <a:cs typeface="Times New Roman" pitchFamily="18" charset="0"/>
              </a:rPr>
              <a:t>текущей ситуацией. Конечно, целью игры - стратегии является завоевание вражеских </a:t>
            </a:r>
          </a:p>
          <a:p>
            <a:pPr marL="0" indent="0">
              <a:buNone/>
            </a:pPr>
            <a:r>
              <a:rPr lang="ru-RU" sz="1400" dirty="0">
                <a:latin typeface="Times New Roman" pitchFamily="18" charset="0"/>
                <a:cs typeface="Times New Roman" pitchFamily="18" charset="0"/>
              </a:rPr>
              <a:t>поселений, заключение необходимого союза, набор фиксированного количества очков. </a:t>
            </a:r>
          </a:p>
          <a:p>
            <a:pPr marL="0" indent="0">
              <a:buNone/>
            </a:pPr>
            <a:r>
              <a:rPr lang="ru-RU" sz="1400" dirty="0">
                <a:latin typeface="Times New Roman" pitchFamily="18" charset="0"/>
                <a:cs typeface="Times New Roman" pitchFamily="18" charset="0"/>
              </a:rPr>
              <a:t>Стратегические игры развивают в ребенке усидчивость, способность планированию </a:t>
            </a:r>
          </a:p>
          <a:p>
            <a:pPr marL="0" indent="0">
              <a:buNone/>
            </a:pPr>
            <a:r>
              <a:rPr lang="ru-RU" sz="1400" dirty="0">
                <a:latin typeface="Times New Roman" pitchFamily="18" charset="0"/>
                <a:cs typeface="Times New Roman" pitchFamily="18" charset="0"/>
              </a:rPr>
              <a:t>своих действий, тренируют многофакторное мышление. </a:t>
            </a:r>
          </a:p>
          <a:p>
            <a:pPr marL="0" indent="0">
              <a:buNone/>
            </a:pPr>
            <a:r>
              <a:rPr lang="ru-RU" sz="1400" dirty="0">
                <a:latin typeface="Times New Roman" pitchFamily="18" charset="0"/>
                <a:cs typeface="Times New Roman" pitchFamily="18" charset="0"/>
              </a:rPr>
              <a:t>  </a:t>
            </a:r>
          </a:p>
          <a:p>
            <a:pPr marL="0" indent="0" algn="ctr">
              <a:buNone/>
            </a:pPr>
            <a:r>
              <a:rPr lang="ru-RU" sz="1400" b="1" u="sng" dirty="0">
                <a:latin typeface="Times New Roman" pitchFamily="18" charset="0"/>
                <a:cs typeface="Times New Roman" pitchFamily="18" charset="0"/>
              </a:rPr>
              <a:t>Аркадные </a:t>
            </a:r>
            <a:r>
              <a:rPr lang="ru-RU" sz="1400" dirty="0">
                <a:latin typeface="Times New Roman" pitchFamily="18" charset="0"/>
                <a:cs typeface="Times New Roman" pitchFamily="18" charset="0"/>
              </a:rPr>
              <a:t> </a:t>
            </a:r>
          </a:p>
          <a:p>
            <a:pPr marL="0" indent="0">
              <a:buNone/>
            </a:pPr>
            <a:r>
              <a:rPr lang="ru-RU" sz="1400" dirty="0">
                <a:latin typeface="Times New Roman" pitchFamily="18" charset="0"/>
                <a:cs typeface="Times New Roman" pitchFamily="18" charset="0"/>
              </a:rPr>
              <a:t>Широко распространены на игрой автоматах и приставках, а с появлением персональных компьютеров перекочевали и в них. </a:t>
            </a:r>
          </a:p>
          <a:p>
            <a:pPr marL="0" indent="0">
              <a:buNone/>
            </a:pPr>
            <a:r>
              <a:rPr lang="ru-RU" sz="1400" dirty="0">
                <a:latin typeface="Times New Roman" pitchFamily="18" charset="0"/>
                <a:cs typeface="Times New Roman" pitchFamily="18" charset="0"/>
              </a:rPr>
              <a:t>Для данного жанра характерно многоуровневое дробление игры, когда наградой и </a:t>
            </a:r>
          </a:p>
          <a:p>
            <a:pPr marL="0" indent="0">
              <a:buNone/>
            </a:pPr>
            <a:r>
              <a:rPr lang="ru-RU" sz="1400" dirty="0">
                <a:latin typeface="Times New Roman" pitchFamily="18" charset="0"/>
                <a:cs typeface="Times New Roman" pitchFamily="18" charset="0"/>
              </a:rPr>
              <a:t>целью является право перехода к следующему эпизоду или миссии. Как правило, в конце </a:t>
            </a:r>
          </a:p>
          <a:p>
            <a:pPr marL="0" indent="0">
              <a:buNone/>
            </a:pPr>
            <a:r>
              <a:rPr lang="ru-RU" sz="1400" dirty="0">
                <a:latin typeface="Times New Roman" pitchFamily="18" charset="0"/>
                <a:cs typeface="Times New Roman" pitchFamily="18" charset="0"/>
              </a:rPr>
              <a:t>каждой миссии игроку необходимо справиться с главным противником. Для данных игр характерна система набора очка и бонусов (дополнительных наград, предоставляемых за особые заслуги, такие как быстрота прохождения, победа над сильным врагом, нахождение секретных дверей или предметов. Аркадные игры тренируют глазомер, внимание, скорость реакции, но для дошкольников рекомендуются ограничения по времени игры. </a:t>
            </a:r>
          </a:p>
          <a:p>
            <a:pPr marL="0" indent="0">
              <a:buNone/>
            </a:pPr>
            <a:r>
              <a:rPr lang="ru-RU" sz="1400" dirty="0">
                <a:latin typeface="Times New Roman" pitchFamily="18" charset="0"/>
                <a:cs typeface="Times New Roman" pitchFamily="18" charset="0"/>
              </a:rPr>
              <a:t> </a:t>
            </a:r>
          </a:p>
          <a:p>
            <a:pPr marL="0" indent="0" algn="ctr">
              <a:buNone/>
            </a:pPr>
            <a:r>
              <a:rPr lang="ru-RU" sz="1400" b="1" u="sng" dirty="0" smtClean="0">
                <a:latin typeface="Times New Roman" pitchFamily="18" charset="0"/>
                <a:cs typeface="Times New Roman" pitchFamily="18" charset="0"/>
              </a:rPr>
              <a:t>Ролевые</a:t>
            </a:r>
            <a:r>
              <a:rPr lang="ru-RU" sz="1400" dirty="0">
                <a:latin typeface="Times New Roman" pitchFamily="18" charset="0"/>
                <a:cs typeface="Times New Roman" pitchFamily="18" charset="0"/>
              </a:rPr>
              <a:t> </a:t>
            </a:r>
          </a:p>
          <a:p>
            <a:pPr marL="0" indent="0">
              <a:buNone/>
            </a:pPr>
            <a:r>
              <a:rPr lang="ru-RU" sz="1400" dirty="0">
                <a:latin typeface="Times New Roman" pitchFamily="18" charset="0"/>
                <a:cs typeface="Times New Roman" pitchFamily="18" charset="0"/>
              </a:rPr>
              <a:t>В играх этого жанра в распоряжении игрока имеется небольшой отряд персонажей, </a:t>
            </a:r>
          </a:p>
          <a:p>
            <a:pPr marL="0" indent="0">
              <a:buNone/>
            </a:pPr>
            <a:r>
              <a:rPr lang="ru-RU" sz="1400" dirty="0">
                <a:latin typeface="Times New Roman" pitchFamily="18" charset="0"/>
                <a:cs typeface="Times New Roman" pitchFamily="18" charset="0"/>
              </a:rPr>
              <a:t>каждый из которых выполняет отдельную роль или функцию. Задача героев —  совместными усилиями исследовать виртуальный мир с целью выполнения поставленной </a:t>
            </a:r>
          </a:p>
          <a:p>
            <a:pPr marL="0" indent="0">
              <a:buNone/>
            </a:pPr>
            <a:r>
              <a:rPr lang="ru-RU" sz="1400" dirty="0">
                <a:latin typeface="Times New Roman" pitchFamily="18" charset="0"/>
                <a:cs typeface="Times New Roman" pitchFamily="18" charset="0"/>
              </a:rPr>
              <a:t>в начале игры цели. Целью может быть отыскание человека или заклинания. Путь к достижению намеченной цели обычно преграждают враги разных мастей, </a:t>
            </a:r>
          </a:p>
          <a:p>
            <a:pPr marL="0" indent="0">
              <a:buNone/>
            </a:pPr>
            <a:r>
              <a:rPr lang="ru-RU" sz="1400" dirty="0">
                <a:latin typeface="Times New Roman" pitchFamily="18" charset="0"/>
                <a:cs typeface="Times New Roman" pitchFamily="18" charset="0"/>
              </a:rPr>
              <a:t>с которыми следует вступить в бой или обмануть хитростью. Здесь и проявляется главный принцип ролевой игры —использование нужного персонажа в важное время и в нужном месте, т. е. что не получается у одного, с легкостью может получиться у другого. </a:t>
            </a:r>
          </a:p>
          <a:p>
            <a:pPr marL="0" indent="0">
              <a:buNone/>
            </a:pPr>
            <a:r>
              <a:rPr lang="ru-RU" sz="1400" dirty="0"/>
              <a:t> </a:t>
            </a:r>
          </a:p>
        </p:txBody>
      </p:sp>
      <p:pic>
        <p:nvPicPr>
          <p:cNvPr id="4" name="Рисунок 3" descr="C:\Users\Метод кабинет 2\Desktop\1283701114_smallgames.ws_2.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73216" y="8175801"/>
            <a:ext cx="1484784" cy="972791"/>
          </a:xfrm>
          <a:prstGeom prst="rect">
            <a:avLst/>
          </a:prstGeom>
          <a:noFill/>
          <a:ln>
            <a:noFill/>
          </a:ln>
        </p:spPr>
      </p:pic>
      <p:pic>
        <p:nvPicPr>
          <p:cNvPr id="5" name="Рисунок 4" descr="C:\Users\Метод кабинет 2\Desktop\Snow-Whit.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47930" y="8175801"/>
            <a:ext cx="1708150" cy="968199"/>
          </a:xfrm>
          <a:prstGeom prst="rect">
            <a:avLst/>
          </a:prstGeom>
          <a:noFill/>
          <a:ln>
            <a:noFill/>
          </a:ln>
        </p:spPr>
      </p:pic>
      <p:pic>
        <p:nvPicPr>
          <p:cNvPr id="6" name="Рисунок 5" descr="C:\Users\Метод кабинет 2\Desktop\d726879938.jpg"/>
          <p:cNvPicPr/>
          <p:nvPr/>
        </p:nvPicPr>
        <p:blipFill>
          <a:blip r:embed="rId4">
            <a:extLst>
              <a:ext uri="{28A0092B-C50C-407E-A947-70E740481C1C}">
                <a14:useLocalDpi xmlns:a14="http://schemas.microsoft.com/office/drawing/2010/main" val="0"/>
              </a:ext>
            </a:extLst>
          </a:blip>
          <a:srcRect/>
          <a:stretch>
            <a:fillRect/>
          </a:stretch>
        </p:blipFill>
        <p:spPr bwMode="auto">
          <a:xfrm>
            <a:off x="1723734" y="8175801"/>
            <a:ext cx="1924195" cy="972791"/>
          </a:xfrm>
          <a:prstGeom prst="rect">
            <a:avLst/>
          </a:prstGeom>
          <a:noFill/>
          <a:ln>
            <a:noFill/>
          </a:ln>
        </p:spPr>
      </p:pic>
      <p:pic>
        <p:nvPicPr>
          <p:cNvPr id="7" name="Рисунок 6" descr="C:\Users\Метод кабинет 2\Desktop\English_4.jpg"/>
          <p:cNvPicPr/>
          <p:nvPr/>
        </p:nvPicPr>
        <p:blipFill>
          <a:blip r:embed="rId5">
            <a:extLst>
              <a:ext uri="{28A0092B-C50C-407E-A947-70E740481C1C}">
                <a14:useLocalDpi xmlns:a14="http://schemas.microsoft.com/office/drawing/2010/main" val="0"/>
              </a:ext>
            </a:extLst>
          </a:blip>
          <a:srcRect/>
          <a:stretch>
            <a:fillRect/>
          </a:stretch>
        </p:blipFill>
        <p:spPr bwMode="auto">
          <a:xfrm>
            <a:off x="0" y="8175801"/>
            <a:ext cx="1723734" cy="972791"/>
          </a:xfrm>
          <a:prstGeom prst="rect">
            <a:avLst/>
          </a:prstGeom>
          <a:noFill/>
          <a:ln>
            <a:noFill/>
          </a:ln>
        </p:spPr>
      </p:pic>
    </p:spTree>
    <p:extLst>
      <p:ext uri="{BB962C8B-B14F-4D97-AF65-F5344CB8AC3E}">
        <p14:creationId xmlns:p14="http://schemas.microsoft.com/office/powerpoint/2010/main" val="1848791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6858000" cy="9143999"/>
          </a:xfrm>
        </p:spPr>
        <p:txBody>
          <a:bodyPr>
            <a:normAutofit fontScale="40000" lnSpcReduction="20000"/>
          </a:bodyPr>
          <a:lstStyle/>
          <a:p>
            <a:pPr marL="0" indent="0">
              <a:buNone/>
            </a:pPr>
            <a:r>
              <a:rPr lang="ru-RU" sz="3500" b="1" u="sng" dirty="0">
                <a:latin typeface="Times New Roman" pitchFamily="18" charset="0"/>
                <a:cs typeface="Times New Roman" pitchFamily="18" charset="0"/>
              </a:rPr>
              <a:t>З</a:t>
            </a:r>
            <a:r>
              <a:rPr lang="en-US" sz="3500" b="1" u="sng" dirty="0">
                <a:latin typeface="Times New Roman" pitchFamily="18" charset="0"/>
                <a:cs typeface="Times New Roman" pitchFamily="18" charset="0"/>
              </a:rPr>
              <a:t>D</a:t>
            </a:r>
            <a:r>
              <a:rPr lang="ru-RU" sz="3500" b="1" u="sng" dirty="0">
                <a:latin typeface="Times New Roman" pitchFamily="18" charset="0"/>
                <a:cs typeface="Times New Roman" pitchFamily="18" charset="0"/>
              </a:rPr>
              <a:t>-</a:t>
            </a:r>
            <a:r>
              <a:rPr lang="ru-RU" sz="3500" b="1" u="sng" dirty="0" err="1">
                <a:latin typeface="Times New Roman" pitchFamily="18" charset="0"/>
                <a:cs typeface="Times New Roman" pitchFamily="18" charset="0"/>
              </a:rPr>
              <a:t>Actio</a:t>
            </a:r>
            <a:r>
              <a:rPr lang="en-US" sz="3500" b="1" u="sng" dirty="0" smtClean="0">
                <a:latin typeface="Times New Roman" pitchFamily="18" charset="0"/>
                <a:cs typeface="Times New Roman" pitchFamily="18" charset="0"/>
              </a:rPr>
              <a:t>n</a:t>
            </a:r>
            <a:r>
              <a:rPr lang="ru-RU" sz="3500" dirty="0">
                <a:latin typeface="Times New Roman" pitchFamily="18" charset="0"/>
                <a:cs typeface="Times New Roman" pitchFamily="18" charset="0"/>
              </a:rPr>
              <a:t> </a:t>
            </a:r>
          </a:p>
          <a:p>
            <a:pPr marL="0" indent="0">
              <a:buNone/>
            </a:pPr>
            <a:r>
              <a:rPr lang="ru-RU" sz="3500" dirty="0">
                <a:latin typeface="Times New Roman" pitchFamily="18" charset="0"/>
                <a:cs typeface="Times New Roman" pitchFamily="18" charset="0"/>
              </a:rPr>
              <a:t>Кратко девиз данных игр можно выразить следующими словами: «Убей их всех! » </a:t>
            </a:r>
          </a:p>
          <a:p>
            <a:pPr marL="0" indent="0">
              <a:buNone/>
            </a:pPr>
            <a:r>
              <a:rPr lang="ru-RU" sz="3500" dirty="0">
                <a:latin typeface="Times New Roman" pitchFamily="18" charset="0"/>
                <a:cs typeface="Times New Roman" pitchFamily="18" charset="0"/>
              </a:rPr>
              <a:t>Повышенная степень виртуальности создается за счет просто сногсшибательной </a:t>
            </a:r>
          </a:p>
          <a:p>
            <a:pPr marL="0" indent="0">
              <a:buNone/>
            </a:pPr>
            <a:r>
              <a:rPr lang="ru-RU" sz="3500" dirty="0">
                <a:latin typeface="Times New Roman" pitchFamily="18" charset="0"/>
                <a:cs typeface="Times New Roman" pitchFamily="18" charset="0"/>
              </a:rPr>
              <a:t>трехмерной графики и спецэффектов, где, как и в реальной жизни, есть верх, низ, пиво, </a:t>
            </a:r>
          </a:p>
          <a:p>
            <a:pPr marL="0" indent="0">
              <a:buNone/>
            </a:pPr>
            <a:r>
              <a:rPr lang="ru-RU" sz="3500" dirty="0">
                <a:latin typeface="Times New Roman" pitchFamily="18" charset="0"/>
                <a:cs typeface="Times New Roman" pitchFamily="18" charset="0"/>
              </a:rPr>
              <a:t>лево, впереди и позади. Для игр нужен компьютер с высокими системными требованиями. </a:t>
            </a:r>
          </a:p>
          <a:p>
            <a:pPr marL="0" indent="0">
              <a:buNone/>
            </a:pPr>
            <a:r>
              <a:rPr lang="ru-RU" sz="3500" dirty="0">
                <a:latin typeface="Times New Roman" pitchFamily="18" charset="0"/>
                <a:cs typeface="Times New Roman" pitchFamily="18" charset="0"/>
              </a:rPr>
              <a:t>Сугубо завлекательный тип игр. Они  не развивают познавательные функции, при этом сомнительные планы развития мышления и тем более нравственного воспитания. В этих играх особенно необходимо знать чувство меры. </a:t>
            </a:r>
            <a:r>
              <a:rPr lang="ru-RU" sz="3500" u="sng" dirty="0">
                <a:latin typeface="Times New Roman" pitchFamily="18" charset="0"/>
                <a:cs typeface="Times New Roman" pitchFamily="18" charset="0"/>
              </a:rPr>
              <a:t>Обычно игры такого жанра не советуются детям до 16 лет</a:t>
            </a:r>
            <a:endParaRPr lang="ru-RU" sz="3500" dirty="0">
              <a:latin typeface="Times New Roman" pitchFamily="18" charset="0"/>
              <a:cs typeface="Times New Roman" pitchFamily="18" charset="0"/>
            </a:endParaRPr>
          </a:p>
          <a:p>
            <a:pPr marL="0" indent="0">
              <a:buNone/>
            </a:pPr>
            <a:r>
              <a:rPr lang="ru-RU" sz="3500" dirty="0">
                <a:latin typeface="Times New Roman" pitchFamily="18" charset="0"/>
                <a:cs typeface="Times New Roman" pitchFamily="18" charset="0"/>
              </a:rPr>
              <a:t> </a:t>
            </a:r>
            <a:r>
              <a:rPr lang="ru-RU" sz="3500" b="1" u="sng" dirty="0" smtClean="0">
                <a:latin typeface="Times New Roman" pitchFamily="18" charset="0"/>
                <a:cs typeface="Times New Roman" pitchFamily="18" charset="0"/>
              </a:rPr>
              <a:t>Логические</a:t>
            </a:r>
            <a:r>
              <a:rPr lang="ru-RU" sz="3500" dirty="0">
                <a:latin typeface="Times New Roman" pitchFamily="18" charset="0"/>
                <a:cs typeface="Times New Roman" pitchFamily="18" charset="0"/>
              </a:rPr>
              <a:t> </a:t>
            </a:r>
          </a:p>
          <a:p>
            <a:pPr marL="0" indent="0">
              <a:buNone/>
            </a:pPr>
            <a:r>
              <a:rPr lang="ru-RU" sz="3500" dirty="0">
                <a:latin typeface="Times New Roman" pitchFamily="18" charset="0"/>
                <a:cs typeface="Times New Roman" pitchFamily="18" charset="0"/>
              </a:rPr>
              <a:t>Многие дети интересуются головоломками, если, конечно, они доступны для них. </a:t>
            </a:r>
          </a:p>
          <a:p>
            <a:pPr marL="0" indent="0">
              <a:buNone/>
            </a:pPr>
            <a:r>
              <a:rPr lang="ru-RU" sz="3500" dirty="0">
                <a:latin typeface="Times New Roman" pitchFamily="18" charset="0"/>
                <a:cs typeface="Times New Roman" pitchFamily="18" charset="0"/>
              </a:rPr>
              <a:t>Полезность логических игр в том, что они развивают навыки логического мышления, </a:t>
            </a:r>
          </a:p>
          <a:p>
            <a:pPr marL="0" indent="0">
              <a:buNone/>
            </a:pPr>
            <a:r>
              <a:rPr lang="ru-RU" sz="3500" dirty="0">
                <a:latin typeface="Times New Roman" pitchFamily="18" charset="0"/>
                <a:cs typeface="Times New Roman" pitchFamily="18" charset="0"/>
              </a:rPr>
              <a:t>особенно у детей дошкольного возраста. Чаще всего игра представляет собой одну задачу </a:t>
            </a:r>
          </a:p>
          <a:p>
            <a:pPr marL="0" indent="0">
              <a:buNone/>
            </a:pPr>
            <a:r>
              <a:rPr lang="ru-RU" sz="3500" dirty="0">
                <a:latin typeface="Times New Roman" pitchFamily="18" charset="0"/>
                <a:cs typeface="Times New Roman" pitchFamily="18" charset="0"/>
              </a:rPr>
              <a:t>или набор нескольких головоломок, которые должен решить играющий. Типичными </a:t>
            </a:r>
          </a:p>
          <a:p>
            <a:pPr marL="0" indent="0">
              <a:buNone/>
            </a:pPr>
            <a:r>
              <a:rPr lang="ru-RU" sz="3500" dirty="0">
                <a:latin typeface="Times New Roman" pitchFamily="18" charset="0"/>
                <a:cs typeface="Times New Roman" pitchFamily="18" charset="0"/>
              </a:rPr>
              <a:t>представителями данного жанра являются разнообразные задачи на перестановку фигур </a:t>
            </a:r>
          </a:p>
          <a:p>
            <a:pPr marL="0" indent="0">
              <a:buNone/>
            </a:pPr>
            <a:r>
              <a:rPr lang="ru-RU" sz="3500" dirty="0">
                <a:latin typeface="Times New Roman" pitchFamily="18" charset="0"/>
                <a:cs typeface="Times New Roman" pitchFamily="18" charset="0"/>
              </a:rPr>
              <a:t>или составление рисунка. Неплохие наборы логических головоломок, рассчитанных на дошкольный возраст, выпускаются с целью обучения детей счету, чтению, письму и другим предметам. </a:t>
            </a:r>
          </a:p>
          <a:p>
            <a:pPr marL="0" indent="0">
              <a:buNone/>
            </a:pPr>
            <a:r>
              <a:rPr lang="ru-RU" sz="3500" b="1" u="sng" dirty="0">
                <a:latin typeface="Times New Roman" pitchFamily="18" charset="0"/>
                <a:cs typeface="Times New Roman" pitchFamily="18" charset="0"/>
              </a:rPr>
              <a:t>Симуляторы</a:t>
            </a:r>
            <a:endParaRPr lang="ru-RU" sz="3500" dirty="0">
              <a:latin typeface="Times New Roman" pitchFamily="18" charset="0"/>
              <a:cs typeface="Times New Roman" pitchFamily="18" charset="0"/>
            </a:endParaRPr>
          </a:p>
          <a:p>
            <a:pPr marL="0" indent="0">
              <a:buNone/>
            </a:pPr>
            <a:r>
              <a:rPr lang="ru-RU" sz="3500" b="1" dirty="0">
                <a:latin typeface="Times New Roman" pitchFamily="18" charset="0"/>
                <a:cs typeface="Times New Roman" pitchFamily="18" charset="0"/>
              </a:rPr>
              <a:t> </a:t>
            </a:r>
            <a:r>
              <a:rPr lang="ru-RU" sz="3500" dirty="0" smtClean="0">
                <a:latin typeface="Times New Roman" pitchFamily="18" charset="0"/>
                <a:cs typeface="Times New Roman" pitchFamily="18" charset="0"/>
              </a:rPr>
              <a:t>Игра </a:t>
            </a:r>
            <a:r>
              <a:rPr lang="ru-RU" sz="3500" dirty="0">
                <a:latin typeface="Times New Roman" pitchFamily="18" charset="0"/>
                <a:cs typeface="Times New Roman" pitchFamily="18" charset="0"/>
              </a:rPr>
              <a:t>- симулятор (иначе —имитатор) имеет в своем названии какую-нибудь </a:t>
            </a:r>
          </a:p>
          <a:p>
            <a:pPr marL="0" indent="0">
              <a:buNone/>
            </a:pPr>
            <a:r>
              <a:rPr lang="ru-RU" sz="3500" dirty="0">
                <a:latin typeface="Times New Roman" pitchFamily="18" charset="0"/>
                <a:cs typeface="Times New Roman" pitchFamily="18" charset="0"/>
              </a:rPr>
              <a:t>приставку, например: авто-, авиа-, спортивный и др. Первые имитаторы, в основном авто-, </a:t>
            </a:r>
          </a:p>
          <a:p>
            <a:pPr marL="0" indent="0">
              <a:buNone/>
            </a:pPr>
            <a:r>
              <a:rPr lang="ru-RU" sz="3500" dirty="0">
                <a:latin typeface="Times New Roman" pitchFamily="18" charset="0"/>
                <a:cs typeface="Times New Roman" pitchFamily="18" charset="0"/>
              </a:rPr>
              <a:t>появились одновременно с аркадными играми. Желание ребенка попробовать свои силы в чем-то новом — очень сильное чувство, и компании, которые выпускают компьютерные </a:t>
            </a:r>
          </a:p>
          <a:p>
            <a:pPr marL="0" indent="0">
              <a:buNone/>
            </a:pPr>
            <a:r>
              <a:rPr lang="ru-RU" sz="3500" dirty="0">
                <a:latin typeface="Times New Roman" pitchFamily="18" charset="0"/>
                <a:cs typeface="Times New Roman" pitchFamily="18" charset="0"/>
              </a:rPr>
              <a:t>игры, об этом хорошо знают. Сегодня можно найти имитаторы почти любых технических </a:t>
            </a:r>
          </a:p>
          <a:p>
            <a:pPr marL="0" indent="0">
              <a:buNone/>
            </a:pPr>
            <a:r>
              <a:rPr lang="ru-RU" sz="3500" dirty="0">
                <a:latin typeface="Times New Roman" pitchFamily="18" charset="0"/>
                <a:cs typeface="Times New Roman" pitchFamily="18" charset="0"/>
              </a:rPr>
              <a:t>средств — парусных кораблей, воздушных шаров, дирижаблей, самолетов и вертолетов </a:t>
            </a:r>
          </a:p>
          <a:p>
            <a:pPr marL="0" indent="0">
              <a:buNone/>
            </a:pPr>
            <a:r>
              <a:rPr lang="ru-RU" sz="3500" dirty="0">
                <a:latin typeface="Times New Roman" pitchFamily="18" charset="0"/>
                <a:cs typeface="Times New Roman" pitchFamily="18" charset="0"/>
              </a:rPr>
              <a:t>всех исторических периодов, танков, подводных лодок, реальных и фантастических </a:t>
            </a:r>
          </a:p>
          <a:p>
            <a:pPr marL="0" indent="0">
              <a:buNone/>
            </a:pPr>
            <a:r>
              <a:rPr lang="ru-RU" sz="3500" dirty="0">
                <a:latin typeface="Times New Roman" pitchFamily="18" charset="0"/>
                <a:cs typeface="Times New Roman" pitchFamily="18" charset="0"/>
              </a:rPr>
              <a:t>космических аппаратов. В этих играх разработчиками большое значение придается </a:t>
            </a:r>
          </a:p>
          <a:p>
            <a:pPr marL="0" indent="0">
              <a:buNone/>
            </a:pPr>
            <a:r>
              <a:rPr lang="ru-RU" sz="3500" dirty="0">
                <a:latin typeface="Times New Roman" pitchFamily="18" charset="0"/>
                <a:cs typeface="Times New Roman" pitchFamily="18" charset="0"/>
              </a:rPr>
              <a:t>реализму ответных реакций окружающей виртуальной среды, вплоть до мельчайшего </a:t>
            </a:r>
          </a:p>
          <a:p>
            <a:pPr marL="0" indent="0">
              <a:buNone/>
            </a:pPr>
            <a:r>
              <a:rPr lang="ru-RU" sz="3500" dirty="0">
                <a:latin typeface="Times New Roman" pitchFamily="18" charset="0"/>
                <a:cs typeface="Times New Roman" pitchFamily="18" charset="0"/>
              </a:rPr>
              <a:t>соблюдения технических показателей в </a:t>
            </a:r>
            <a:r>
              <a:rPr lang="ru-RU" sz="3500" dirty="0" err="1">
                <a:latin typeface="Times New Roman" pitchFamily="18" charset="0"/>
                <a:cs typeface="Times New Roman" pitchFamily="18" charset="0"/>
              </a:rPr>
              <a:t>авиасимуляторах</a:t>
            </a:r>
            <a:r>
              <a:rPr lang="ru-RU" sz="3500" dirty="0">
                <a:latin typeface="Times New Roman" pitchFamily="18" charset="0"/>
                <a:cs typeface="Times New Roman" pitchFamily="18" charset="0"/>
              </a:rPr>
              <a:t> или характеристик игроков в </a:t>
            </a:r>
          </a:p>
          <a:p>
            <a:pPr marL="0" indent="0">
              <a:buNone/>
            </a:pPr>
            <a:r>
              <a:rPr lang="ru-RU" sz="3500" dirty="0">
                <a:latin typeface="Times New Roman" pitchFamily="18" charset="0"/>
                <a:cs typeface="Times New Roman" pitchFamily="18" charset="0"/>
              </a:rPr>
              <a:t>спортивных симуляторах. Существуют и другие классификации компьютерных игр, но нельзя категорически заявлять, что игры одного жанра, безусловно, плохи в плане воспитания, а игры другого жанра хороши. </a:t>
            </a:r>
            <a:endParaRPr lang="en-US" sz="3500" dirty="0" smtClean="0">
              <a:latin typeface="Times New Roman" pitchFamily="18" charset="0"/>
              <a:cs typeface="Times New Roman" pitchFamily="18" charset="0"/>
            </a:endParaRPr>
          </a:p>
          <a:p>
            <a:pPr marL="0" indent="0">
              <a:buNone/>
            </a:pPr>
            <a:r>
              <a:rPr lang="ru-RU" sz="3500" dirty="0" smtClean="0">
                <a:latin typeface="Times New Roman" pitchFamily="18" charset="0"/>
                <a:cs typeface="Times New Roman" pitchFamily="18" charset="0"/>
              </a:rPr>
              <a:t>Самое </a:t>
            </a:r>
            <a:r>
              <a:rPr lang="ru-RU" sz="3500" dirty="0">
                <a:latin typeface="Times New Roman" pitchFamily="18" charset="0"/>
                <a:cs typeface="Times New Roman" pitchFamily="18" charset="0"/>
              </a:rPr>
              <a:t>главное — отношение к игре ребенка, а для того чтобы воспитателю и родителю не заблудиться в безбрежном море виртуальных развлечений, необходимо иметь т. н. информационную культуру и воспитывать ее в детях.</a:t>
            </a:r>
          </a:p>
          <a:p>
            <a:pPr marL="0" indent="0">
              <a:buNone/>
            </a:pPr>
            <a:endParaRPr lang="ru-RU" dirty="0"/>
          </a:p>
          <a:p>
            <a:pPr marL="0" indent="0">
              <a:buNone/>
            </a:pPr>
            <a:endParaRPr lang="ru-RU" dirty="0"/>
          </a:p>
        </p:txBody>
      </p:sp>
      <p:pic>
        <p:nvPicPr>
          <p:cNvPr id="4" name="Рисунок 3" descr="C:\Users\Метод кабинет 2\Desktop\1283701114_smallgames.ws_2.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73216" y="8175801"/>
            <a:ext cx="1484784" cy="972791"/>
          </a:xfrm>
          <a:prstGeom prst="rect">
            <a:avLst/>
          </a:prstGeom>
          <a:noFill/>
          <a:ln>
            <a:noFill/>
          </a:ln>
        </p:spPr>
      </p:pic>
      <p:pic>
        <p:nvPicPr>
          <p:cNvPr id="5" name="Рисунок 4" descr="C:\Users\Метод кабинет 2\Desktop\Snow-Whit.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47930" y="8175801"/>
            <a:ext cx="1708150" cy="968199"/>
          </a:xfrm>
          <a:prstGeom prst="rect">
            <a:avLst/>
          </a:prstGeom>
          <a:noFill/>
          <a:ln>
            <a:noFill/>
          </a:ln>
        </p:spPr>
      </p:pic>
      <p:pic>
        <p:nvPicPr>
          <p:cNvPr id="6" name="Рисунок 5" descr="C:\Users\Метод кабинет 2\Desktop\d726879938.jpg"/>
          <p:cNvPicPr/>
          <p:nvPr/>
        </p:nvPicPr>
        <p:blipFill>
          <a:blip r:embed="rId4">
            <a:extLst>
              <a:ext uri="{28A0092B-C50C-407E-A947-70E740481C1C}">
                <a14:useLocalDpi xmlns:a14="http://schemas.microsoft.com/office/drawing/2010/main" val="0"/>
              </a:ext>
            </a:extLst>
          </a:blip>
          <a:srcRect/>
          <a:stretch>
            <a:fillRect/>
          </a:stretch>
        </p:blipFill>
        <p:spPr bwMode="auto">
          <a:xfrm>
            <a:off x="1723734" y="8175801"/>
            <a:ext cx="1924195" cy="972791"/>
          </a:xfrm>
          <a:prstGeom prst="rect">
            <a:avLst/>
          </a:prstGeom>
          <a:noFill/>
          <a:ln>
            <a:noFill/>
          </a:ln>
        </p:spPr>
      </p:pic>
      <p:pic>
        <p:nvPicPr>
          <p:cNvPr id="7" name="Рисунок 6" descr="C:\Users\Метод кабинет 2\Desktop\English_4.jpg"/>
          <p:cNvPicPr/>
          <p:nvPr/>
        </p:nvPicPr>
        <p:blipFill>
          <a:blip r:embed="rId5">
            <a:extLst>
              <a:ext uri="{28A0092B-C50C-407E-A947-70E740481C1C}">
                <a14:useLocalDpi xmlns:a14="http://schemas.microsoft.com/office/drawing/2010/main" val="0"/>
              </a:ext>
            </a:extLst>
          </a:blip>
          <a:srcRect/>
          <a:stretch>
            <a:fillRect/>
          </a:stretch>
        </p:blipFill>
        <p:spPr bwMode="auto">
          <a:xfrm>
            <a:off x="0" y="8175801"/>
            <a:ext cx="1723734" cy="972791"/>
          </a:xfrm>
          <a:prstGeom prst="rect">
            <a:avLst/>
          </a:prstGeom>
          <a:noFill/>
          <a:ln>
            <a:noFill/>
          </a:ln>
        </p:spPr>
      </p:pic>
    </p:spTree>
    <p:extLst>
      <p:ext uri="{BB962C8B-B14F-4D97-AF65-F5344CB8AC3E}">
        <p14:creationId xmlns:p14="http://schemas.microsoft.com/office/powerpoint/2010/main" val="352880739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Words>
  <Application>Microsoft Office PowerPoint</Application>
  <PresentationFormat>Экран (4:3)</PresentationFormat>
  <Paragraphs>67</Paragraphs>
  <Slides>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vt:i4>
      </vt:variant>
    </vt:vector>
  </HeadingPairs>
  <TitlesOfParts>
    <vt:vector size="4" baseType="lpstr">
      <vt:lpstr>Тема Office</vt:lpstr>
      <vt:lpstr>Консультация для родителей "Компьютерные игры"</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Консультация для родителей "Компьютерные игры"</dc:title>
  <cp:lastModifiedBy>SamLab.ws</cp:lastModifiedBy>
  <cp:revision>1</cp:revision>
  <dcterms:modified xsi:type="dcterms:W3CDTF">2013-11-15T04:54:53Z</dcterms:modified>
</cp:coreProperties>
</file>